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4"/>
  </p:notesMasterIdLst>
  <p:sldIdLst>
    <p:sldId id="262" r:id="rId4"/>
    <p:sldId id="258" r:id="rId5"/>
    <p:sldId id="280" r:id="rId6"/>
    <p:sldId id="267" r:id="rId7"/>
    <p:sldId id="325" r:id="rId8"/>
    <p:sldId id="326" r:id="rId9"/>
    <p:sldId id="259" r:id="rId10"/>
    <p:sldId id="270" r:id="rId11"/>
    <p:sldId id="269" r:id="rId12"/>
    <p:sldId id="328" r:id="rId13"/>
    <p:sldId id="264" r:id="rId15"/>
    <p:sldId id="272" r:id="rId16"/>
    <p:sldId id="265" r:id="rId17"/>
    <p:sldId id="275" r:id="rId18"/>
    <p:sldId id="281" r:id="rId19"/>
    <p:sldId id="276" r:id="rId20"/>
    <p:sldId id="279" r:id="rId21"/>
    <p:sldId id="274" r:id="rId22"/>
    <p:sldId id="266" r:id="rId23"/>
    <p:sldId id="271" r:id="rId24"/>
    <p:sldId id="277" r:id="rId25"/>
    <p:sldId id="268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  <p:cmAuthor id="1" name="bing" initials="b" lastIdx="1" clrIdx="0"/>
  <p:cmAuthor id="2" name="作者" initials="A" lastIdx="0" clrIdx="1"/>
  <p:cmAuthor id="3" name="Administrator" initials="A" lastIdx="1" clrIdx="2"/>
  <p:cmAuthor id="4" name="王习习" initials="王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C1"/>
    <a:srgbClr val="00A0FE"/>
    <a:srgbClr val="CCE3F3"/>
    <a:srgbClr val="008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44" y="56"/>
      </p:cViewPr>
      <p:guideLst>
        <p:guide orient="horz" pos="2254"/>
        <p:guide pos="3875"/>
        <p:guide orient="horz" pos="17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C402-EA17-4398-BEE0-A39E9A6DB0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D5A6-A0C5-423C-9D73-89F7CA77FA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C402-EA17-4398-BEE0-A39E9A6DB05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D5A6-A0C5-423C-9D73-89F7CA77FA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5181-76C4-4C91-B597-5DC8E342C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5039-C680-43A0-8E54-9A66257AF3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: 形状 76"/>
          <p:cNvSpPr/>
          <p:nvPr/>
        </p:nvSpPr>
        <p:spPr>
          <a:xfrm>
            <a:off x="5444450" y="0"/>
            <a:ext cx="6747550" cy="6858000"/>
          </a:xfrm>
          <a:custGeom>
            <a:avLst/>
            <a:gdLst>
              <a:gd name="connsiteX0" fmla="*/ 0 w 6747550"/>
              <a:gd name="connsiteY0" fmla="*/ 0 h 6858000"/>
              <a:gd name="connsiteX1" fmla="*/ 6747550 w 6747550"/>
              <a:gd name="connsiteY1" fmla="*/ 0 h 6858000"/>
              <a:gd name="connsiteX2" fmla="*/ 6747550 w 6747550"/>
              <a:gd name="connsiteY2" fmla="*/ 6858000 h 6858000"/>
              <a:gd name="connsiteX3" fmla="*/ 6526237 w 6747550"/>
              <a:gd name="connsiteY3" fmla="*/ 6852402 h 6858000"/>
              <a:gd name="connsiteX4" fmla="*/ 8374 w 6747550"/>
              <a:gd name="connsiteY4" fmla="*/ 331347 h 6858000"/>
              <a:gd name="connsiteX5" fmla="*/ 0 w 674755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550" h="6858000">
                <a:moveTo>
                  <a:pt x="0" y="0"/>
                </a:moveTo>
                <a:lnTo>
                  <a:pt x="6747550" y="0"/>
                </a:lnTo>
                <a:lnTo>
                  <a:pt x="6747550" y="6858000"/>
                </a:lnTo>
                <a:lnTo>
                  <a:pt x="6526237" y="6852402"/>
                </a:lnTo>
                <a:cubicBezTo>
                  <a:pt x="3007853" y="6673967"/>
                  <a:pt x="186722" y="3851454"/>
                  <a:pt x="8374" y="33134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8ADC">
                  <a:lumMod val="99000"/>
                  <a:alpha val="58000"/>
                </a:srgbClr>
              </a:gs>
              <a:gs pos="100000">
                <a:srgbClr val="0071C1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8" name="矩形: 圆顶角 147"/>
          <p:cNvSpPr/>
          <p:nvPr/>
        </p:nvSpPr>
        <p:spPr>
          <a:xfrm rot="5400000">
            <a:off x="2109956" y="3726248"/>
            <a:ext cx="585691" cy="268449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r="27060"/>
          <a:stretch>
            <a:fillRect/>
          </a:stretch>
        </p:blipFill>
        <p:spPr>
          <a:xfrm>
            <a:off x="5679438" y="0"/>
            <a:ext cx="6512561" cy="6619164"/>
          </a:xfrm>
          <a:custGeom>
            <a:avLst/>
            <a:gdLst>
              <a:gd name="connsiteX0" fmla="*/ 0 w 6747550"/>
              <a:gd name="connsiteY0" fmla="*/ 0 h 6854644"/>
              <a:gd name="connsiteX1" fmla="*/ 6747550 w 6747550"/>
              <a:gd name="connsiteY1" fmla="*/ 0 h 6854644"/>
              <a:gd name="connsiteX2" fmla="*/ 6747550 w 6747550"/>
              <a:gd name="connsiteY2" fmla="*/ 6854644 h 6854644"/>
              <a:gd name="connsiteX3" fmla="*/ 6526237 w 6747550"/>
              <a:gd name="connsiteY3" fmla="*/ 6849048 h 6854644"/>
              <a:gd name="connsiteX4" fmla="*/ 8374 w 6747550"/>
              <a:gd name="connsiteY4" fmla="*/ 331185 h 6854644"/>
              <a:gd name="connsiteX5" fmla="*/ 0 w 6747550"/>
              <a:gd name="connsiteY5" fmla="*/ 0 h 685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550" h="6854644">
                <a:moveTo>
                  <a:pt x="0" y="0"/>
                </a:moveTo>
                <a:lnTo>
                  <a:pt x="6747550" y="0"/>
                </a:lnTo>
                <a:lnTo>
                  <a:pt x="6747550" y="6854644"/>
                </a:lnTo>
                <a:lnTo>
                  <a:pt x="6526237" y="6849048"/>
                </a:lnTo>
                <a:cubicBezTo>
                  <a:pt x="3007853" y="6670701"/>
                  <a:pt x="186722" y="3849569"/>
                  <a:pt x="8374" y="331185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" name="文本框 38"/>
          <p:cNvSpPr txBox="1"/>
          <p:nvPr/>
        </p:nvSpPr>
        <p:spPr>
          <a:xfrm>
            <a:off x="694212" y="2417299"/>
            <a:ext cx="53155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汉仪旗黑-75S" panose="00020600040101010101" pitchFamily="18" charset="-122"/>
                <a:ea typeface="汉仪旗黑-75S" panose="00020600040101010101" pitchFamily="18" charset="-122"/>
              </a:rPr>
              <a:t>激发市场活力</a:t>
            </a:r>
            <a:endParaRPr lang="zh-CN" altLang="en-US" sz="4800" b="1" dirty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  <a:p>
            <a:r>
              <a:rPr lang="zh-CN" altLang="en-US" sz="4800" b="1" dirty="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汉仪旗黑-75S" panose="00020600040101010101" pitchFamily="18" charset="-122"/>
                <a:ea typeface="汉仪旗黑-75S" panose="00020600040101010101" pitchFamily="18" charset="-122"/>
              </a:rPr>
              <a:t>创造电力市场价值</a:t>
            </a:r>
            <a:endParaRPr lang="zh-CN" altLang="en-US" sz="4800" b="1" dirty="0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188158" y="4854256"/>
            <a:ext cx="226047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汇报人：</a:t>
            </a:r>
            <a:r>
              <a:rPr lang="zh-CN" sz="2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来贵林</a:t>
            </a:r>
            <a:endParaRPr lang="zh-CN" sz="22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1866603" y="5399903"/>
            <a:ext cx="127687" cy="939114"/>
            <a:chOff x="11693608" y="1458097"/>
            <a:chExt cx="127687" cy="939114"/>
          </a:xfrm>
        </p:grpSpPr>
        <p:sp>
          <p:nvSpPr>
            <p:cNvPr id="103" name="椭圆 102"/>
            <p:cNvSpPr/>
            <p:nvPr/>
          </p:nvSpPr>
          <p:spPr>
            <a:xfrm>
              <a:off x="11693608" y="1458097"/>
              <a:ext cx="127687" cy="127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11693608" y="1863810"/>
              <a:ext cx="127687" cy="1276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11693608" y="2269524"/>
              <a:ext cx="127687" cy="12768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富源粤电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30" y="376555"/>
            <a:ext cx="1469390" cy="1899285"/>
          </a:xfrm>
          <a:prstGeom prst="rect">
            <a:avLst/>
          </a:prstGeom>
        </p:spPr>
      </p:pic>
      <p:sp>
        <p:nvSpPr>
          <p:cNvPr id="4" name="矩形: 圆顶角 147"/>
          <p:cNvSpPr/>
          <p:nvPr/>
        </p:nvSpPr>
        <p:spPr>
          <a:xfrm rot="5400000">
            <a:off x="2470785" y="4342765"/>
            <a:ext cx="585470" cy="3406775"/>
          </a:xfrm>
          <a:prstGeom prst="round2SameRect">
            <a:avLst>
              <a:gd name="adj1" fmla="val 49945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88085" y="5831840"/>
            <a:ext cx="36315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日期：</a:t>
            </a:r>
            <a:r>
              <a:rPr lang="en-US" altLang="zh-CN" sz="2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2022</a:t>
            </a:r>
            <a:r>
              <a:rPr lang="zh-CN" altLang="en-US" sz="2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年</a:t>
            </a:r>
            <a:r>
              <a:rPr lang="en-US" altLang="zh-CN" sz="2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11</a:t>
            </a:r>
            <a:r>
              <a:rPr lang="zh-CN" altLang="en-US" sz="2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月</a:t>
            </a:r>
            <a:r>
              <a:rPr lang="en-US" altLang="zh-CN" sz="2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25</a:t>
            </a:r>
            <a:r>
              <a:rPr lang="zh-CN" altLang="en-US" sz="2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日</a:t>
            </a:r>
            <a:endParaRPr lang="zh-CN" altLang="en-US" sz="22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90980980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415" y="0"/>
            <a:ext cx="12268200" cy="68567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470" y="2188845"/>
            <a:ext cx="1836420" cy="3983355"/>
          </a:xfrm>
          <a:prstGeom prst="rect">
            <a:avLst/>
          </a:prstGeom>
        </p:spPr>
      </p:pic>
      <p:sp>
        <p:nvSpPr>
          <p:cNvPr id="8" name="文本框"/>
          <p:cNvSpPr/>
          <p:nvPr/>
        </p:nvSpPr>
        <p:spPr>
          <a:xfrm>
            <a:off x="394335" y="1073150"/>
            <a:ext cx="6075045" cy="86169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富源粤电旗下</a:t>
            </a:r>
            <a:r>
              <a:rPr lang="en-US" altLang="zh-CN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“</a:t>
            </a:r>
            <a:r>
              <a:rPr lang="zh-CN" altLang="en-US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充电啦</a:t>
            </a:r>
            <a:r>
              <a:rPr lang="en-US" altLang="zh-CN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”</a:t>
            </a:r>
            <a:r>
              <a:rPr lang="zh-CN" altLang="en-US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平台上线</a:t>
            </a:r>
            <a:endParaRPr lang="zh-CN" altLang="en-US" sz="2800" dirty="0">
              <a:solidFill>
                <a:schemeClr val="accent6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  <a:p>
            <a:pPr algn="ctr"/>
            <a:r>
              <a:rPr lang="zh-CN" altLang="en-US" sz="2800" dirty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＆虚拟电厂布局及营运</a:t>
            </a:r>
            <a:endParaRPr lang="zh-CN" altLang="en-US" sz="2800" dirty="0">
              <a:solidFill>
                <a:schemeClr val="accent6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0160" y="287655"/>
            <a:ext cx="4688840" cy="677571"/>
            <a:chOff x="-10273" y="287858"/>
            <a:chExt cx="3075611" cy="677428"/>
          </a:xfrm>
        </p:grpSpPr>
        <p:sp>
          <p:nvSpPr>
            <p:cNvPr id="4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16224" y="412845"/>
              <a:ext cx="2374576" cy="46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收益及商业模式创新实践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591428" y="350949"/>
              <a:ext cx="377787" cy="548524"/>
              <a:chOff x="2652466" y="381772"/>
              <a:chExt cx="444632" cy="645579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652466" y="381772"/>
                <a:ext cx="444632" cy="6455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652466" y="499829"/>
                <a:ext cx="422082" cy="433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02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5" y="2134870"/>
            <a:ext cx="1831340" cy="39725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545" y="2134870"/>
            <a:ext cx="1842135" cy="399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" r="30854" b="37530"/>
          <a:stretch>
            <a:fillRect/>
          </a:stretch>
        </p:blipFill>
        <p:spPr>
          <a:xfrm flipH="1">
            <a:off x="887104" y="-35983"/>
            <a:ext cx="11304896" cy="6191124"/>
          </a:xfrm>
          <a:custGeom>
            <a:avLst/>
            <a:gdLst>
              <a:gd name="connsiteX0" fmla="*/ 11300118 w 11304896"/>
              <a:gd name="connsiteY0" fmla="*/ 0 h 6191124"/>
              <a:gd name="connsiteX1" fmla="*/ 0 w 11304896"/>
              <a:gd name="connsiteY1" fmla="*/ 0 h 6191124"/>
              <a:gd name="connsiteX2" fmla="*/ 0 w 11304896"/>
              <a:gd name="connsiteY2" fmla="*/ 6191124 h 6191124"/>
              <a:gd name="connsiteX3" fmla="*/ 10747570 w 11304896"/>
              <a:gd name="connsiteY3" fmla="*/ 6191124 h 6191124"/>
              <a:gd name="connsiteX4" fmla="*/ 11304896 w 11304896"/>
              <a:gd name="connsiteY4" fmla="*/ 5633798 h 6191124"/>
              <a:gd name="connsiteX5" fmla="*/ 11304896 w 11304896"/>
              <a:gd name="connsiteY5" fmla="*/ 47399 h 6191124"/>
              <a:gd name="connsiteX6" fmla="*/ 11300118 w 11304896"/>
              <a:gd name="connsiteY6" fmla="*/ 0 h 619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4896" h="6191124">
                <a:moveTo>
                  <a:pt x="11300118" y="0"/>
                </a:moveTo>
                <a:lnTo>
                  <a:pt x="0" y="0"/>
                </a:lnTo>
                <a:lnTo>
                  <a:pt x="0" y="6191124"/>
                </a:lnTo>
                <a:lnTo>
                  <a:pt x="10747570" y="6191124"/>
                </a:lnTo>
                <a:cubicBezTo>
                  <a:pt x="11055373" y="6191124"/>
                  <a:pt x="11304896" y="5941601"/>
                  <a:pt x="11304896" y="5633798"/>
                </a:cubicBezTo>
                <a:lnTo>
                  <a:pt x="11304896" y="47399"/>
                </a:lnTo>
                <a:lnTo>
                  <a:pt x="11300118" y="0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5249332" y="2239772"/>
            <a:ext cx="7061200" cy="2130125"/>
            <a:chOff x="5249332" y="2239772"/>
            <a:chExt cx="7061200" cy="2130125"/>
          </a:xfrm>
        </p:grpSpPr>
        <p:sp>
          <p:nvSpPr>
            <p:cNvPr id="10" name="矩形: 圆顶角 9"/>
            <p:cNvSpPr/>
            <p:nvPr/>
          </p:nvSpPr>
          <p:spPr>
            <a:xfrm rot="5400000" flipV="1">
              <a:off x="7655604" y="-166500"/>
              <a:ext cx="2130125" cy="694266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63688" y="2854202"/>
              <a:ext cx="4846844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4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抗风险能力的实践</a:t>
              </a:r>
              <a:endParaRPr lang="zh-CN" altLang="en-US" sz="4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580198" y="2503067"/>
              <a:ext cx="1625600" cy="1625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783398" y="2854202"/>
              <a:ext cx="121919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8ADC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03 </a:t>
              </a:r>
              <a:endParaRPr lang="zh-CN" altLang="en-US" sz="2800" dirty="0"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160" y="287655"/>
            <a:ext cx="3931920" cy="677505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6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抗风险能力的实践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533407" y="350949"/>
              <a:ext cx="435612" cy="548578"/>
              <a:chOff x="2584178" y="381772"/>
              <a:chExt cx="512689" cy="645643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584178" y="381772"/>
                <a:ext cx="512689" cy="6456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584178" y="499841"/>
                <a:ext cx="490474" cy="433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03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sp>
        <p:nvSpPr>
          <p:cNvPr id="16" name="矩形: 圆角 15"/>
          <p:cNvSpPr/>
          <p:nvPr/>
        </p:nvSpPr>
        <p:spPr>
          <a:xfrm>
            <a:off x="990668" y="2729952"/>
            <a:ext cx="10604983" cy="29154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947484" y="2451655"/>
            <a:ext cx="856980" cy="852947"/>
          </a:xfrm>
          <a:prstGeom prst="ellipse">
            <a:avLst/>
          </a:prstGeom>
          <a:solidFill>
            <a:srgbClr val="008ADC">
              <a:alpha val="23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1" name="椭圆 20"/>
          <p:cNvSpPr/>
          <p:nvPr/>
        </p:nvSpPr>
        <p:spPr>
          <a:xfrm>
            <a:off x="3017821" y="2521661"/>
            <a:ext cx="716306" cy="712935"/>
          </a:xfrm>
          <a:prstGeom prst="ellipse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/>
          </a:p>
        </p:txBody>
      </p:sp>
      <p:sp>
        <p:nvSpPr>
          <p:cNvPr id="22" name="pen_175390"/>
          <p:cNvSpPr/>
          <p:nvPr/>
        </p:nvSpPr>
        <p:spPr>
          <a:xfrm>
            <a:off x="3233924" y="2696669"/>
            <a:ext cx="267361" cy="362921"/>
          </a:xfrm>
          <a:custGeom>
            <a:avLst/>
            <a:gdLst>
              <a:gd name="T0" fmla="*/ 7386 w 7466"/>
              <a:gd name="T1" fmla="*/ 1840 h 10134"/>
              <a:gd name="T2" fmla="*/ 5333 w 7466"/>
              <a:gd name="T3" fmla="*/ 54 h 10134"/>
              <a:gd name="T4" fmla="*/ 5173 w 7466"/>
              <a:gd name="T5" fmla="*/ 0 h 10134"/>
              <a:gd name="T6" fmla="*/ 2293 w 7466"/>
              <a:gd name="T7" fmla="*/ 0 h 10134"/>
              <a:gd name="T8" fmla="*/ 2106 w 7466"/>
              <a:gd name="T9" fmla="*/ 54 h 10134"/>
              <a:gd name="T10" fmla="*/ 80 w 7466"/>
              <a:gd name="T11" fmla="*/ 1814 h 10134"/>
              <a:gd name="T12" fmla="*/ 0 w 7466"/>
              <a:gd name="T13" fmla="*/ 2027 h 10134"/>
              <a:gd name="T14" fmla="*/ 0 w 7466"/>
              <a:gd name="T15" fmla="*/ 4640 h 10134"/>
              <a:gd name="T16" fmla="*/ 53 w 7466"/>
              <a:gd name="T17" fmla="*/ 4827 h 10134"/>
              <a:gd name="T18" fmla="*/ 1786 w 7466"/>
              <a:gd name="T19" fmla="*/ 6827 h 10134"/>
              <a:gd name="T20" fmla="*/ 2266 w 7466"/>
              <a:gd name="T21" fmla="*/ 8027 h 10134"/>
              <a:gd name="T22" fmla="*/ 1866 w 7466"/>
              <a:gd name="T23" fmla="*/ 8027 h 10134"/>
              <a:gd name="T24" fmla="*/ 1866 w 7466"/>
              <a:gd name="T25" fmla="*/ 8560 h 10134"/>
              <a:gd name="T26" fmla="*/ 5600 w 7466"/>
              <a:gd name="T27" fmla="*/ 8560 h 10134"/>
              <a:gd name="T28" fmla="*/ 5600 w 7466"/>
              <a:gd name="T29" fmla="*/ 8027 h 10134"/>
              <a:gd name="T30" fmla="*/ 5200 w 7466"/>
              <a:gd name="T31" fmla="*/ 8027 h 10134"/>
              <a:gd name="T32" fmla="*/ 5680 w 7466"/>
              <a:gd name="T33" fmla="*/ 6827 h 10134"/>
              <a:gd name="T34" fmla="*/ 7413 w 7466"/>
              <a:gd name="T35" fmla="*/ 4827 h 10134"/>
              <a:gd name="T36" fmla="*/ 7466 w 7466"/>
              <a:gd name="T37" fmla="*/ 4640 h 10134"/>
              <a:gd name="T38" fmla="*/ 7466 w 7466"/>
              <a:gd name="T39" fmla="*/ 2027 h 10134"/>
              <a:gd name="T40" fmla="*/ 7386 w 7466"/>
              <a:gd name="T41" fmla="*/ 1840 h 10134"/>
              <a:gd name="T42" fmla="*/ 3733 w 7466"/>
              <a:gd name="T43" fmla="*/ 5787 h 10134"/>
              <a:gd name="T44" fmla="*/ 3013 w 7466"/>
              <a:gd name="T45" fmla="*/ 4667 h 10134"/>
              <a:gd name="T46" fmla="*/ 4426 w 7466"/>
              <a:gd name="T47" fmla="*/ 4667 h 10134"/>
              <a:gd name="T48" fmla="*/ 3733 w 7466"/>
              <a:gd name="T49" fmla="*/ 5787 h 10134"/>
              <a:gd name="T50" fmla="*/ 6933 w 7466"/>
              <a:gd name="T51" fmla="*/ 4534 h 10134"/>
              <a:gd name="T52" fmla="*/ 5226 w 7466"/>
              <a:gd name="T53" fmla="*/ 6480 h 10134"/>
              <a:gd name="T54" fmla="*/ 5173 w 7466"/>
              <a:gd name="T55" fmla="*/ 6560 h 10134"/>
              <a:gd name="T56" fmla="*/ 4613 w 7466"/>
              <a:gd name="T57" fmla="*/ 8000 h 10134"/>
              <a:gd name="T58" fmla="*/ 4000 w 7466"/>
              <a:gd name="T59" fmla="*/ 8000 h 10134"/>
              <a:gd name="T60" fmla="*/ 4000 w 7466"/>
              <a:gd name="T61" fmla="*/ 6347 h 10134"/>
              <a:gd name="T62" fmla="*/ 5146 w 7466"/>
              <a:gd name="T63" fmla="*/ 4534 h 10134"/>
              <a:gd name="T64" fmla="*/ 5146 w 7466"/>
              <a:gd name="T65" fmla="*/ 4267 h 10134"/>
              <a:gd name="T66" fmla="*/ 4906 w 7466"/>
              <a:gd name="T67" fmla="*/ 4134 h 10134"/>
              <a:gd name="T68" fmla="*/ 2506 w 7466"/>
              <a:gd name="T69" fmla="*/ 4134 h 10134"/>
              <a:gd name="T70" fmla="*/ 2266 w 7466"/>
              <a:gd name="T71" fmla="*/ 4267 h 10134"/>
              <a:gd name="T72" fmla="*/ 2266 w 7466"/>
              <a:gd name="T73" fmla="*/ 4534 h 10134"/>
              <a:gd name="T74" fmla="*/ 3413 w 7466"/>
              <a:gd name="T75" fmla="*/ 6347 h 10134"/>
              <a:gd name="T76" fmla="*/ 3413 w 7466"/>
              <a:gd name="T77" fmla="*/ 8000 h 10134"/>
              <a:gd name="T78" fmla="*/ 2800 w 7466"/>
              <a:gd name="T79" fmla="*/ 8000 h 10134"/>
              <a:gd name="T80" fmla="*/ 2240 w 7466"/>
              <a:gd name="T81" fmla="*/ 6560 h 10134"/>
              <a:gd name="T82" fmla="*/ 2186 w 7466"/>
              <a:gd name="T83" fmla="*/ 6480 h 10134"/>
              <a:gd name="T84" fmla="*/ 533 w 7466"/>
              <a:gd name="T85" fmla="*/ 4534 h 10134"/>
              <a:gd name="T86" fmla="*/ 533 w 7466"/>
              <a:gd name="T87" fmla="*/ 2160 h 10134"/>
              <a:gd name="T88" fmla="*/ 2400 w 7466"/>
              <a:gd name="T89" fmla="*/ 534 h 10134"/>
              <a:gd name="T90" fmla="*/ 5066 w 7466"/>
              <a:gd name="T91" fmla="*/ 534 h 10134"/>
              <a:gd name="T92" fmla="*/ 6933 w 7466"/>
              <a:gd name="T93" fmla="*/ 2160 h 10134"/>
              <a:gd name="T94" fmla="*/ 6933 w 7466"/>
              <a:gd name="T95" fmla="*/ 4534 h 10134"/>
              <a:gd name="T96" fmla="*/ 2133 w 7466"/>
              <a:gd name="T97" fmla="*/ 8800 h 10134"/>
              <a:gd name="T98" fmla="*/ 5333 w 7466"/>
              <a:gd name="T99" fmla="*/ 8800 h 10134"/>
              <a:gd name="T100" fmla="*/ 5333 w 7466"/>
              <a:gd name="T101" fmla="*/ 9334 h 10134"/>
              <a:gd name="T102" fmla="*/ 2133 w 7466"/>
              <a:gd name="T103" fmla="*/ 9334 h 10134"/>
              <a:gd name="T104" fmla="*/ 2133 w 7466"/>
              <a:gd name="T105" fmla="*/ 8800 h 10134"/>
              <a:gd name="T106" fmla="*/ 2666 w 7466"/>
              <a:gd name="T107" fmla="*/ 9600 h 10134"/>
              <a:gd name="T108" fmla="*/ 4800 w 7466"/>
              <a:gd name="T109" fmla="*/ 9600 h 10134"/>
              <a:gd name="T110" fmla="*/ 4800 w 7466"/>
              <a:gd name="T111" fmla="*/ 10134 h 10134"/>
              <a:gd name="T112" fmla="*/ 2666 w 7466"/>
              <a:gd name="T113" fmla="*/ 10134 h 10134"/>
              <a:gd name="T114" fmla="*/ 2666 w 7466"/>
              <a:gd name="T115" fmla="*/ 9600 h 10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66" h="10134">
                <a:moveTo>
                  <a:pt x="7386" y="1840"/>
                </a:moveTo>
                <a:lnTo>
                  <a:pt x="5333" y="54"/>
                </a:lnTo>
                <a:cubicBezTo>
                  <a:pt x="5306" y="27"/>
                  <a:pt x="5226" y="0"/>
                  <a:pt x="5173" y="0"/>
                </a:cubicBezTo>
                <a:lnTo>
                  <a:pt x="2293" y="0"/>
                </a:lnTo>
                <a:cubicBezTo>
                  <a:pt x="2240" y="0"/>
                  <a:pt x="2160" y="27"/>
                  <a:pt x="2106" y="54"/>
                </a:cubicBezTo>
                <a:lnTo>
                  <a:pt x="80" y="1814"/>
                </a:lnTo>
                <a:cubicBezTo>
                  <a:pt x="26" y="1867"/>
                  <a:pt x="0" y="1947"/>
                  <a:pt x="0" y="2027"/>
                </a:cubicBezTo>
                <a:lnTo>
                  <a:pt x="0" y="4640"/>
                </a:lnTo>
                <a:cubicBezTo>
                  <a:pt x="0" y="4694"/>
                  <a:pt x="26" y="4774"/>
                  <a:pt x="53" y="4827"/>
                </a:cubicBezTo>
                <a:lnTo>
                  <a:pt x="1786" y="6827"/>
                </a:lnTo>
                <a:lnTo>
                  <a:pt x="2266" y="8027"/>
                </a:lnTo>
                <a:lnTo>
                  <a:pt x="1866" y="8027"/>
                </a:lnTo>
                <a:lnTo>
                  <a:pt x="1866" y="8560"/>
                </a:lnTo>
                <a:lnTo>
                  <a:pt x="5600" y="8560"/>
                </a:lnTo>
                <a:lnTo>
                  <a:pt x="5600" y="8027"/>
                </a:lnTo>
                <a:lnTo>
                  <a:pt x="5200" y="8027"/>
                </a:lnTo>
                <a:lnTo>
                  <a:pt x="5680" y="6827"/>
                </a:lnTo>
                <a:lnTo>
                  <a:pt x="7413" y="4827"/>
                </a:lnTo>
                <a:cubicBezTo>
                  <a:pt x="7466" y="4774"/>
                  <a:pt x="7466" y="4720"/>
                  <a:pt x="7466" y="4640"/>
                </a:cubicBezTo>
                <a:lnTo>
                  <a:pt x="7466" y="2027"/>
                </a:lnTo>
                <a:cubicBezTo>
                  <a:pt x="7466" y="1947"/>
                  <a:pt x="7440" y="1867"/>
                  <a:pt x="7386" y="1840"/>
                </a:cubicBezTo>
                <a:close/>
                <a:moveTo>
                  <a:pt x="3733" y="5787"/>
                </a:moveTo>
                <a:lnTo>
                  <a:pt x="3013" y="4667"/>
                </a:lnTo>
                <a:lnTo>
                  <a:pt x="4426" y="4667"/>
                </a:lnTo>
                <a:lnTo>
                  <a:pt x="3733" y="5787"/>
                </a:lnTo>
                <a:close/>
                <a:moveTo>
                  <a:pt x="6933" y="4534"/>
                </a:moveTo>
                <a:lnTo>
                  <a:pt x="5226" y="6480"/>
                </a:lnTo>
                <a:cubicBezTo>
                  <a:pt x="5200" y="6507"/>
                  <a:pt x="5200" y="6534"/>
                  <a:pt x="5173" y="6560"/>
                </a:cubicBezTo>
                <a:lnTo>
                  <a:pt x="4613" y="8000"/>
                </a:lnTo>
                <a:lnTo>
                  <a:pt x="4000" y="8000"/>
                </a:lnTo>
                <a:lnTo>
                  <a:pt x="4000" y="6347"/>
                </a:lnTo>
                <a:lnTo>
                  <a:pt x="5146" y="4534"/>
                </a:lnTo>
                <a:cubicBezTo>
                  <a:pt x="5200" y="4454"/>
                  <a:pt x="5200" y="4347"/>
                  <a:pt x="5146" y="4267"/>
                </a:cubicBezTo>
                <a:cubicBezTo>
                  <a:pt x="5093" y="4187"/>
                  <a:pt x="5013" y="4134"/>
                  <a:pt x="4906" y="4134"/>
                </a:cubicBezTo>
                <a:lnTo>
                  <a:pt x="2506" y="4134"/>
                </a:lnTo>
                <a:cubicBezTo>
                  <a:pt x="2400" y="4134"/>
                  <a:pt x="2320" y="4187"/>
                  <a:pt x="2266" y="4267"/>
                </a:cubicBezTo>
                <a:cubicBezTo>
                  <a:pt x="2213" y="4347"/>
                  <a:pt x="2213" y="4454"/>
                  <a:pt x="2266" y="4534"/>
                </a:cubicBezTo>
                <a:lnTo>
                  <a:pt x="3413" y="6347"/>
                </a:lnTo>
                <a:lnTo>
                  <a:pt x="3413" y="8000"/>
                </a:lnTo>
                <a:lnTo>
                  <a:pt x="2800" y="8000"/>
                </a:lnTo>
                <a:lnTo>
                  <a:pt x="2240" y="6560"/>
                </a:lnTo>
                <a:cubicBezTo>
                  <a:pt x="2240" y="6534"/>
                  <a:pt x="2213" y="6507"/>
                  <a:pt x="2186" y="6480"/>
                </a:cubicBezTo>
                <a:lnTo>
                  <a:pt x="533" y="4534"/>
                </a:lnTo>
                <a:lnTo>
                  <a:pt x="533" y="2160"/>
                </a:lnTo>
                <a:lnTo>
                  <a:pt x="2400" y="534"/>
                </a:lnTo>
                <a:lnTo>
                  <a:pt x="5066" y="534"/>
                </a:lnTo>
                <a:lnTo>
                  <a:pt x="6933" y="2160"/>
                </a:lnTo>
                <a:lnTo>
                  <a:pt x="6933" y="4534"/>
                </a:lnTo>
                <a:close/>
                <a:moveTo>
                  <a:pt x="2133" y="8800"/>
                </a:moveTo>
                <a:lnTo>
                  <a:pt x="5333" y="8800"/>
                </a:lnTo>
                <a:lnTo>
                  <a:pt x="5333" y="9334"/>
                </a:lnTo>
                <a:lnTo>
                  <a:pt x="2133" y="9334"/>
                </a:lnTo>
                <a:lnTo>
                  <a:pt x="2133" y="8800"/>
                </a:lnTo>
                <a:close/>
                <a:moveTo>
                  <a:pt x="2666" y="9600"/>
                </a:moveTo>
                <a:lnTo>
                  <a:pt x="4800" y="9600"/>
                </a:lnTo>
                <a:lnTo>
                  <a:pt x="4800" y="10134"/>
                </a:lnTo>
                <a:lnTo>
                  <a:pt x="2666" y="10134"/>
                </a:lnTo>
                <a:lnTo>
                  <a:pt x="2666" y="9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226493" y="2442130"/>
            <a:ext cx="856980" cy="852947"/>
            <a:chOff x="7353556" y="1667809"/>
            <a:chExt cx="693546" cy="690282"/>
          </a:xfrm>
        </p:grpSpPr>
        <p:sp>
          <p:nvSpPr>
            <p:cNvPr id="24" name="椭圆 23"/>
            <p:cNvSpPr/>
            <p:nvPr/>
          </p:nvSpPr>
          <p:spPr>
            <a:xfrm>
              <a:off x="7353556" y="1667809"/>
              <a:ext cx="693546" cy="690282"/>
            </a:xfrm>
            <a:prstGeom prst="ellipse">
              <a:avLst/>
            </a:prstGeom>
            <a:solidFill>
              <a:srgbClr val="008ADC">
                <a:alpha val="23000"/>
              </a:srgb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410479" y="1724464"/>
              <a:ext cx="579700" cy="576972"/>
            </a:xfrm>
            <a:prstGeom prst="ellipse">
              <a:avLst/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</p:grpSp>
      <p:sp>
        <p:nvSpPr>
          <p:cNvPr id="26" name="pen_175390"/>
          <p:cNvSpPr/>
          <p:nvPr/>
        </p:nvSpPr>
        <p:spPr>
          <a:xfrm>
            <a:off x="7480501" y="2694347"/>
            <a:ext cx="348964" cy="348512"/>
          </a:xfrm>
          <a:custGeom>
            <a:avLst/>
            <a:gdLst>
              <a:gd name="connsiteX0" fmla="*/ 602275 w 602487"/>
              <a:gd name="connsiteY0" fmla="*/ 602275 w 602487"/>
              <a:gd name="connsiteX1" fmla="*/ 602275 w 602487"/>
              <a:gd name="connsiteY1" fmla="*/ 602275 w 602487"/>
              <a:gd name="connsiteX2" fmla="*/ 602275 w 602487"/>
              <a:gd name="connsiteY2" fmla="*/ 602275 w 602487"/>
              <a:gd name="connsiteX3" fmla="*/ 602275 w 602487"/>
              <a:gd name="connsiteY3" fmla="*/ 602275 w 602487"/>
              <a:gd name="connsiteX4" fmla="*/ 602275 w 602487"/>
              <a:gd name="connsiteY4" fmla="*/ 602275 w 602487"/>
              <a:gd name="connsiteX5" fmla="*/ 602275 w 602487"/>
              <a:gd name="connsiteY5" fmla="*/ 602275 w 602487"/>
              <a:gd name="connsiteX6" fmla="*/ 602275 w 602487"/>
              <a:gd name="connsiteY6" fmla="*/ 602275 w 602487"/>
              <a:gd name="connsiteX7" fmla="*/ 602275 w 602487"/>
              <a:gd name="connsiteY7" fmla="*/ 602275 w 602487"/>
              <a:gd name="connsiteX8" fmla="*/ 602275 w 602487"/>
              <a:gd name="connsiteY8" fmla="*/ 602275 w 602487"/>
              <a:gd name="connsiteX9" fmla="*/ 602275 w 602487"/>
              <a:gd name="connsiteY9" fmla="*/ 602275 w 602487"/>
              <a:gd name="connsiteX10" fmla="*/ 602275 w 602487"/>
              <a:gd name="connsiteY10" fmla="*/ 602275 w 602487"/>
              <a:gd name="connsiteX11" fmla="*/ 602275 w 602487"/>
              <a:gd name="connsiteY11" fmla="*/ 602275 w 602487"/>
              <a:gd name="connsiteX12" fmla="*/ 602275 w 602487"/>
              <a:gd name="connsiteY12" fmla="*/ 602275 w 602487"/>
              <a:gd name="connsiteX13" fmla="*/ 602275 w 602487"/>
              <a:gd name="connsiteY13" fmla="*/ 602275 w 602487"/>
              <a:gd name="connsiteX14" fmla="*/ 602275 w 602487"/>
              <a:gd name="connsiteY14" fmla="*/ 602275 w 602487"/>
              <a:gd name="connsiteX15" fmla="*/ 602275 w 602487"/>
              <a:gd name="connsiteY15" fmla="*/ 602275 w 602487"/>
              <a:gd name="connsiteX16" fmla="*/ 602275 w 602487"/>
              <a:gd name="connsiteY16" fmla="*/ 602275 w 602487"/>
              <a:gd name="connsiteX17" fmla="*/ 602275 w 602487"/>
              <a:gd name="connsiteY17" fmla="*/ 602275 w 602487"/>
              <a:gd name="connsiteX18" fmla="*/ 602275 w 602487"/>
              <a:gd name="connsiteY18" fmla="*/ 602275 w 602487"/>
              <a:gd name="connsiteX19" fmla="*/ 602275 w 602487"/>
              <a:gd name="connsiteY19" fmla="*/ 602275 w 602487"/>
              <a:gd name="connsiteX20" fmla="*/ 602275 w 602487"/>
              <a:gd name="connsiteY20" fmla="*/ 602275 w 602487"/>
              <a:gd name="connsiteX21" fmla="*/ 602275 w 602487"/>
              <a:gd name="connsiteY21" fmla="*/ 602275 w 602487"/>
              <a:gd name="connsiteX22" fmla="*/ 602275 w 602487"/>
              <a:gd name="connsiteY22" fmla="*/ 602275 w 602487"/>
              <a:gd name="connsiteX23" fmla="*/ 602275 w 602487"/>
              <a:gd name="connsiteY23" fmla="*/ 602275 w 602487"/>
              <a:gd name="connsiteX24" fmla="*/ 602275 w 602487"/>
              <a:gd name="connsiteY24" fmla="*/ 602275 w 602487"/>
              <a:gd name="connsiteX25" fmla="*/ 602275 w 602487"/>
              <a:gd name="connsiteY25" fmla="*/ 602275 w 602487"/>
              <a:gd name="connsiteX26" fmla="*/ 602275 w 602487"/>
              <a:gd name="connsiteY26" fmla="*/ 602275 w 602487"/>
              <a:gd name="connsiteX27" fmla="*/ 602275 w 602487"/>
              <a:gd name="connsiteY27" fmla="*/ 602275 w 602487"/>
              <a:gd name="connsiteX28" fmla="*/ 602275 w 602487"/>
              <a:gd name="connsiteY28" fmla="*/ 602275 w 602487"/>
              <a:gd name="connsiteX29" fmla="*/ 602275 w 602487"/>
              <a:gd name="connsiteY29" fmla="*/ 602275 w 602487"/>
              <a:gd name="connsiteX30" fmla="*/ 602275 w 602487"/>
              <a:gd name="connsiteY30" fmla="*/ 602275 w 602487"/>
              <a:gd name="connsiteX31" fmla="*/ 602275 w 602487"/>
              <a:gd name="connsiteY31" fmla="*/ 602275 w 602487"/>
              <a:gd name="connsiteX32" fmla="*/ 602275 w 602487"/>
              <a:gd name="connsiteY32" fmla="*/ 602275 w 602487"/>
              <a:gd name="connsiteX33" fmla="*/ 602275 w 602487"/>
              <a:gd name="connsiteY33" fmla="*/ 602275 w 602487"/>
              <a:gd name="connsiteX34" fmla="*/ 602275 w 602487"/>
              <a:gd name="connsiteY34" fmla="*/ 602275 w 602487"/>
              <a:gd name="connsiteX35" fmla="*/ 602275 w 602487"/>
              <a:gd name="connsiteY35" fmla="*/ 602275 w 602487"/>
              <a:gd name="connsiteX36" fmla="*/ 602275 w 602487"/>
              <a:gd name="connsiteY36" fmla="*/ 602275 w 602487"/>
              <a:gd name="connsiteX37" fmla="*/ 602275 w 602487"/>
              <a:gd name="connsiteY37" fmla="*/ 602275 w 602487"/>
              <a:gd name="connsiteX38" fmla="*/ 602275 w 602487"/>
              <a:gd name="connsiteY38" fmla="*/ 602275 w 602487"/>
              <a:gd name="connsiteX39" fmla="*/ 602275 w 602487"/>
              <a:gd name="connsiteY39" fmla="*/ 602275 w 602487"/>
              <a:gd name="connsiteX40" fmla="*/ 602275 w 602487"/>
              <a:gd name="connsiteY40" fmla="*/ 602275 w 602487"/>
              <a:gd name="connsiteX41" fmla="*/ 602275 w 602487"/>
              <a:gd name="connsiteY41" fmla="*/ 602275 w 602487"/>
              <a:gd name="connsiteX42" fmla="*/ 602275 w 602487"/>
              <a:gd name="connsiteY42" fmla="*/ 602275 w 602487"/>
              <a:gd name="connsiteX43" fmla="*/ 602275 w 602487"/>
              <a:gd name="connsiteY43" fmla="*/ 602275 w 602487"/>
              <a:gd name="connsiteX44" fmla="*/ 602275 w 602487"/>
              <a:gd name="connsiteY44" fmla="*/ 602275 w 602487"/>
              <a:gd name="connsiteX45" fmla="*/ 602275 w 602487"/>
              <a:gd name="connsiteY45" fmla="*/ 602275 w 602487"/>
              <a:gd name="connsiteX46" fmla="*/ 602275 w 602487"/>
              <a:gd name="connsiteY46" fmla="*/ 602275 w 602487"/>
              <a:gd name="connsiteX47" fmla="*/ 602275 w 602487"/>
              <a:gd name="connsiteY47" fmla="*/ 602275 w 602487"/>
              <a:gd name="connsiteX48" fmla="*/ 602275 w 602487"/>
              <a:gd name="connsiteY48" fmla="*/ 602275 w 602487"/>
              <a:gd name="connsiteX49" fmla="*/ 602275 w 602487"/>
              <a:gd name="connsiteY49" fmla="*/ 602275 w 602487"/>
              <a:gd name="connsiteX50" fmla="*/ 602275 w 602487"/>
              <a:gd name="connsiteY50" fmla="*/ 602275 w 602487"/>
              <a:gd name="connsiteX51" fmla="*/ 602275 w 602487"/>
              <a:gd name="connsiteY51" fmla="*/ 602275 w 602487"/>
              <a:gd name="connsiteX52" fmla="*/ 602275 w 602487"/>
              <a:gd name="connsiteY52" fmla="*/ 602275 w 602487"/>
              <a:gd name="connsiteX53" fmla="*/ 602275 w 602487"/>
              <a:gd name="connsiteY53" fmla="*/ 602275 w 602487"/>
              <a:gd name="connsiteX54" fmla="*/ 602275 w 602487"/>
              <a:gd name="connsiteY54" fmla="*/ 602275 w 602487"/>
              <a:gd name="connsiteX55" fmla="*/ 602275 w 602487"/>
              <a:gd name="connsiteY55" fmla="*/ 602275 w 602487"/>
              <a:gd name="connsiteX56" fmla="*/ 602275 w 602487"/>
              <a:gd name="connsiteY56" fmla="*/ 602275 w 602487"/>
              <a:gd name="connsiteX57" fmla="*/ 602275 w 602487"/>
              <a:gd name="connsiteY57" fmla="*/ 602275 w 602487"/>
              <a:gd name="connsiteX58" fmla="*/ 602275 w 602487"/>
              <a:gd name="connsiteY58" fmla="*/ 602275 w 602487"/>
              <a:gd name="connsiteX59" fmla="*/ 602275 w 602487"/>
              <a:gd name="connsiteY59" fmla="*/ 602275 w 602487"/>
              <a:gd name="connsiteX60" fmla="*/ 602275 w 602487"/>
              <a:gd name="connsiteY60" fmla="*/ 602275 w 602487"/>
              <a:gd name="connsiteX61" fmla="*/ 602275 w 602487"/>
              <a:gd name="connsiteY61" fmla="*/ 602275 w 602487"/>
              <a:gd name="connsiteX62" fmla="*/ 602275 w 602487"/>
              <a:gd name="connsiteY62" fmla="*/ 602275 w 602487"/>
              <a:gd name="connsiteX63" fmla="*/ 602275 w 602487"/>
              <a:gd name="connsiteY63" fmla="*/ 602275 w 602487"/>
              <a:gd name="connsiteX64" fmla="*/ 602275 w 602487"/>
              <a:gd name="connsiteY64" fmla="*/ 602275 w 602487"/>
              <a:gd name="connsiteX65" fmla="*/ 602275 w 602487"/>
              <a:gd name="connsiteY65" fmla="*/ 602275 w 602487"/>
              <a:gd name="connsiteX66" fmla="*/ 602275 w 602487"/>
              <a:gd name="connsiteY66" fmla="*/ 602275 w 602487"/>
              <a:gd name="connsiteX67" fmla="*/ 602275 w 602487"/>
              <a:gd name="connsiteY67" fmla="*/ 602275 w 602487"/>
              <a:gd name="connsiteX68" fmla="*/ 602275 w 602487"/>
              <a:gd name="connsiteY68" fmla="*/ 602275 w 602487"/>
              <a:gd name="connsiteX69" fmla="*/ 602275 w 602487"/>
              <a:gd name="connsiteY69" fmla="*/ 602275 w 602487"/>
              <a:gd name="connsiteX70" fmla="*/ 602275 w 602487"/>
              <a:gd name="connsiteY70" fmla="*/ 602275 w 602487"/>
              <a:gd name="connsiteX71" fmla="*/ 602275 w 602487"/>
              <a:gd name="connsiteY71" fmla="*/ 602275 w 602487"/>
              <a:gd name="connsiteX72" fmla="*/ 602275 w 602487"/>
              <a:gd name="connsiteY72" fmla="*/ 602275 w 602487"/>
              <a:gd name="connsiteX73" fmla="*/ 602275 w 602487"/>
              <a:gd name="connsiteY73" fmla="*/ 602275 w 602487"/>
              <a:gd name="connsiteX74" fmla="*/ 602275 w 602487"/>
              <a:gd name="connsiteY74" fmla="*/ 602275 w 602487"/>
              <a:gd name="connsiteX75" fmla="*/ 602275 w 602487"/>
              <a:gd name="connsiteY75" fmla="*/ 602275 w 602487"/>
              <a:gd name="connsiteX76" fmla="*/ 602275 w 602487"/>
              <a:gd name="connsiteY76" fmla="*/ 602275 w 602487"/>
              <a:gd name="connsiteX77" fmla="*/ 602275 w 602487"/>
              <a:gd name="connsiteY77" fmla="*/ 602275 w 602487"/>
              <a:gd name="connsiteX78" fmla="*/ 602275 w 602487"/>
              <a:gd name="connsiteY78" fmla="*/ 602275 w 602487"/>
              <a:gd name="connsiteX79" fmla="*/ 602275 w 602487"/>
              <a:gd name="connsiteY79" fmla="*/ 602275 w 602487"/>
              <a:gd name="connsiteX80" fmla="*/ 602275 w 602487"/>
              <a:gd name="connsiteY80" fmla="*/ 602275 w 602487"/>
              <a:gd name="connsiteX81" fmla="*/ 602275 w 602487"/>
              <a:gd name="connsiteY81" fmla="*/ 602275 w 602487"/>
              <a:gd name="connsiteX82" fmla="*/ 602275 w 602487"/>
              <a:gd name="connsiteY82" fmla="*/ 602275 w 602487"/>
              <a:gd name="connsiteX83" fmla="*/ 602275 w 602487"/>
              <a:gd name="connsiteY83" fmla="*/ 602275 w 602487"/>
              <a:gd name="connsiteX84" fmla="*/ 602275 w 602487"/>
              <a:gd name="connsiteY84" fmla="*/ 602275 w 602487"/>
              <a:gd name="connsiteX85" fmla="*/ 602275 w 602487"/>
              <a:gd name="connsiteY85" fmla="*/ 602275 w 602487"/>
              <a:gd name="connsiteX86" fmla="*/ 602275 w 602487"/>
              <a:gd name="connsiteY86" fmla="*/ 602275 w 602487"/>
              <a:gd name="connsiteX87" fmla="*/ 602275 w 602487"/>
              <a:gd name="connsiteY87" fmla="*/ 602275 w 602487"/>
              <a:gd name="connsiteX88" fmla="*/ 602275 w 602487"/>
              <a:gd name="connsiteY88" fmla="*/ 602275 w 602487"/>
              <a:gd name="connsiteX89" fmla="*/ 602275 w 602487"/>
              <a:gd name="connsiteY89" fmla="*/ 602275 w 602487"/>
              <a:gd name="connsiteX90" fmla="*/ 602275 w 602487"/>
              <a:gd name="connsiteY90" fmla="*/ 602275 w 602487"/>
              <a:gd name="connsiteX91" fmla="*/ 602275 w 602487"/>
              <a:gd name="connsiteY91" fmla="*/ 602275 w 602487"/>
              <a:gd name="connsiteX92" fmla="*/ 602275 w 602487"/>
              <a:gd name="connsiteY92" fmla="*/ 602275 w 60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椭圆 17"/>
          <p:cNvSpPr/>
          <p:nvPr/>
        </p:nvSpPr>
        <p:spPr>
          <a:xfrm>
            <a:off x="5125088" y="2461180"/>
            <a:ext cx="856980" cy="852947"/>
          </a:xfrm>
          <a:prstGeom prst="ellipse">
            <a:avLst/>
          </a:prstGeom>
          <a:solidFill>
            <a:srgbClr val="008ADC">
              <a:alpha val="23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19" name="椭圆 18"/>
          <p:cNvSpPr/>
          <p:nvPr/>
        </p:nvSpPr>
        <p:spPr>
          <a:xfrm>
            <a:off x="5195425" y="2531186"/>
            <a:ext cx="716306" cy="712935"/>
          </a:xfrm>
          <a:prstGeom prst="ellipse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/>
          </a:p>
        </p:txBody>
      </p:sp>
      <p:sp>
        <p:nvSpPr>
          <p:cNvPr id="27" name="pen_175390"/>
          <p:cNvSpPr/>
          <p:nvPr/>
        </p:nvSpPr>
        <p:spPr>
          <a:xfrm>
            <a:off x="5411694" y="2724599"/>
            <a:ext cx="304179" cy="304179"/>
          </a:xfrm>
          <a:custGeom>
            <a:avLst/>
            <a:gdLst>
              <a:gd name="T0" fmla="*/ 800 w 11200"/>
              <a:gd name="T1" fmla="*/ 10400 h 11200"/>
              <a:gd name="T2" fmla="*/ 11000 w 11200"/>
              <a:gd name="T3" fmla="*/ 10400 h 11200"/>
              <a:gd name="T4" fmla="*/ 11200 w 11200"/>
              <a:gd name="T5" fmla="*/ 10600 h 11200"/>
              <a:gd name="T6" fmla="*/ 11200 w 11200"/>
              <a:gd name="T7" fmla="*/ 11000 h 11200"/>
              <a:gd name="T8" fmla="*/ 11000 w 11200"/>
              <a:gd name="T9" fmla="*/ 11200 h 11200"/>
              <a:gd name="T10" fmla="*/ 200 w 11200"/>
              <a:gd name="T11" fmla="*/ 11200 h 11200"/>
              <a:gd name="T12" fmla="*/ 0 w 11200"/>
              <a:gd name="T13" fmla="*/ 11000 h 11200"/>
              <a:gd name="T14" fmla="*/ 0 w 11200"/>
              <a:gd name="T15" fmla="*/ 200 h 11200"/>
              <a:gd name="T16" fmla="*/ 200 w 11200"/>
              <a:gd name="T17" fmla="*/ 0 h 11200"/>
              <a:gd name="T18" fmla="*/ 600 w 11200"/>
              <a:gd name="T19" fmla="*/ 0 h 11200"/>
              <a:gd name="T20" fmla="*/ 800 w 11200"/>
              <a:gd name="T21" fmla="*/ 200 h 11200"/>
              <a:gd name="T22" fmla="*/ 800 w 11200"/>
              <a:gd name="T23" fmla="*/ 10400 h 11200"/>
              <a:gd name="T24" fmla="*/ 2000 w 11200"/>
              <a:gd name="T25" fmla="*/ 6338 h 11200"/>
              <a:gd name="T26" fmla="*/ 2600 w 11200"/>
              <a:gd name="T27" fmla="*/ 6338 h 11200"/>
              <a:gd name="T28" fmla="*/ 2800 w 11200"/>
              <a:gd name="T29" fmla="*/ 6538 h 11200"/>
              <a:gd name="T30" fmla="*/ 2800 w 11200"/>
              <a:gd name="T31" fmla="*/ 9288 h 11200"/>
              <a:gd name="T32" fmla="*/ 2600 w 11200"/>
              <a:gd name="T33" fmla="*/ 9488 h 11200"/>
              <a:gd name="T34" fmla="*/ 2000 w 11200"/>
              <a:gd name="T35" fmla="*/ 9488 h 11200"/>
              <a:gd name="T36" fmla="*/ 1800 w 11200"/>
              <a:gd name="T37" fmla="*/ 9288 h 11200"/>
              <a:gd name="T38" fmla="*/ 1800 w 11200"/>
              <a:gd name="T39" fmla="*/ 6538 h 11200"/>
              <a:gd name="T40" fmla="*/ 2000 w 11200"/>
              <a:gd name="T41" fmla="*/ 6338 h 11200"/>
              <a:gd name="T42" fmla="*/ 6500 w 11200"/>
              <a:gd name="T43" fmla="*/ 4938 h 11200"/>
              <a:gd name="T44" fmla="*/ 7100 w 11200"/>
              <a:gd name="T45" fmla="*/ 4938 h 11200"/>
              <a:gd name="T46" fmla="*/ 7300 w 11200"/>
              <a:gd name="T47" fmla="*/ 5138 h 11200"/>
              <a:gd name="T48" fmla="*/ 7300 w 11200"/>
              <a:gd name="T49" fmla="*/ 9288 h 11200"/>
              <a:gd name="T50" fmla="*/ 7100 w 11200"/>
              <a:gd name="T51" fmla="*/ 9488 h 11200"/>
              <a:gd name="T52" fmla="*/ 6500 w 11200"/>
              <a:gd name="T53" fmla="*/ 9488 h 11200"/>
              <a:gd name="T54" fmla="*/ 6300 w 11200"/>
              <a:gd name="T55" fmla="*/ 9288 h 11200"/>
              <a:gd name="T56" fmla="*/ 6300 w 11200"/>
              <a:gd name="T57" fmla="*/ 5138 h 11200"/>
              <a:gd name="T58" fmla="*/ 6500 w 11200"/>
              <a:gd name="T59" fmla="*/ 4938 h 11200"/>
              <a:gd name="T60" fmla="*/ 4250 w 11200"/>
              <a:gd name="T61" fmla="*/ 2300 h 11200"/>
              <a:gd name="T62" fmla="*/ 4850 w 11200"/>
              <a:gd name="T63" fmla="*/ 2300 h 11200"/>
              <a:gd name="T64" fmla="*/ 5050 w 11200"/>
              <a:gd name="T65" fmla="*/ 2500 h 11200"/>
              <a:gd name="T66" fmla="*/ 5050 w 11200"/>
              <a:gd name="T67" fmla="*/ 9288 h 11200"/>
              <a:gd name="T68" fmla="*/ 4850 w 11200"/>
              <a:gd name="T69" fmla="*/ 9488 h 11200"/>
              <a:gd name="T70" fmla="*/ 4250 w 11200"/>
              <a:gd name="T71" fmla="*/ 9488 h 11200"/>
              <a:gd name="T72" fmla="*/ 4050 w 11200"/>
              <a:gd name="T73" fmla="*/ 9288 h 11200"/>
              <a:gd name="T74" fmla="*/ 4050 w 11200"/>
              <a:gd name="T75" fmla="*/ 2500 h 11200"/>
              <a:gd name="T76" fmla="*/ 4250 w 11200"/>
              <a:gd name="T77" fmla="*/ 2300 h 11200"/>
              <a:gd name="T78" fmla="*/ 8750 w 11200"/>
              <a:gd name="T79" fmla="*/ 1063 h 11200"/>
              <a:gd name="T80" fmla="*/ 9350 w 11200"/>
              <a:gd name="T81" fmla="*/ 1063 h 11200"/>
              <a:gd name="T82" fmla="*/ 9550 w 11200"/>
              <a:gd name="T83" fmla="*/ 1263 h 11200"/>
              <a:gd name="T84" fmla="*/ 9550 w 11200"/>
              <a:gd name="T85" fmla="*/ 9288 h 11200"/>
              <a:gd name="T86" fmla="*/ 9350 w 11200"/>
              <a:gd name="T87" fmla="*/ 9488 h 11200"/>
              <a:gd name="T88" fmla="*/ 8750 w 11200"/>
              <a:gd name="T89" fmla="*/ 9488 h 11200"/>
              <a:gd name="T90" fmla="*/ 8550 w 11200"/>
              <a:gd name="T91" fmla="*/ 9288 h 11200"/>
              <a:gd name="T92" fmla="*/ 8550 w 11200"/>
              <a:gd name="T93" fmla="*/ 1263 h 11200"/>
              <a:gd name="T94" fmla="*/ 8750 w 11200"/>
              <a:gd name="T95" fmla="*/ 1063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00" h="11200">
                <a:moveTo>
                  <a:pt x="800" y="10400"/>
                </a:moveTo>
                <a:lnTo>
                  <a:pt x="11000" y="10400"/>
                </a:lnTo>
                <a:cubicBezTo>
                  <a:pt x="11110" y="10400"/>
                  <a:pt x="11200" y="10490"/>
                  <a:pt x="11200" y="10600"/>
                </a:cubicBezTo>
                <a:lnTo>
                  <a:pt x="11200" y="11000"/>
                </a:lnTo>
                <a:cubicBezTo>
                  <a:pt x="11200" y="11110"/>
                  <a:pt x="11110" y="11200"/>
                  <a:pt x="11000" y="11200"/>
                </a:cubicBezTo>
                <a:lnTo>
                  <a:pt x="200" y="11200"/>
                </a:lnTo>
                <a:cubicBezTo>
                  <a:pt x="90" y="11200"/>
                  <a:pt x="0" y="11110"/>
                  <a:pt x="0" y="11000"/>
                </a:cubicBezTo>
                <a:lnTo>
                  <a:pt x="0" y="200"/>
                </a:lnTo>
                <a:cubicBezTo>
                  <a:pt x="0" y="90"/>
                  <a:pt x="90" y="0"/>
                  <a:pt x="200" y="0"/>
                </a:cubicBezTo>
                <a:lnTo>
                  <a:pt x="600" y="0"/>
                </a:lnTo>
                <a:cubicBezTo>
                  <a:pt x="710" y="0"/>
                  <a:pt x="800" y="90"/>
                  <a:pt x="800" y="200"/>
                </a:cubicBezTo>
                <a:lnTo>
                  <a:pt x="800" y="10400"/>
                </a:lnTo>
                <a:close/>
                <a:moveTo>
                  <a:pt x="2000" y="6338"/>
                </a:moveTo>
                <a:lnTo>
                  <a:pt x="2600" y="6338"/>
                </a:lnTo>
                <a:cubicBezTo>
                  <a:pt x="2710" y="6338"/>
                  <a:pt x="2800" y="6427"/>
                  <a:pt x="2800" y="6538"/>
                </a:cubicBezTo>
                <a:lnTo>
                  <a:pt x="2800" y="9288"/>
                </a:lnTo>
                <a:cubicBezTo>
                  <a:pt x="2800" y="9398"/>
                  <a:pt x="2710" y="9488"/>
                  <a:pt x="2600" y="9488"/>
                </a:cubicBezTo>
                <a:lnTo>
                  <a:pt x="2000" y="9488"/>
                </a:lnTo>
                <a:cubicBezTo>
                  <a:pt x="1890" y="9488"/>
                  <a:pt x="1800" y="9398"/>
                  <a:pt x="1800" y="9288"/>
                </a:cubicBezTo>
                <a:lnTo>
                  <a:pt x="1800" y="6538"/>
                </a:lnTo>
                <a:cubicBezTo>
                  <a:pt x="1800" y="6427"/>
                  <a:pt x="1890" y="6338"/>
                  <a:pt x="2000" y="6338"/>
                </a:cubicBezTo>
                <a:close/>
                <a:moveTo>
                  <a:pt x="6500" y="4938"/>
                </a:moveTo>
                <a:lnTo>
                  <a:pt x="7100" y="4938"/>
                </a:lnTo>
                <a:cubicBezTo>
                  <a:pt x="7210" y="4938"/>
                  <a:pt x="7300" y="5027"/>
                  <a:pt x="7300" y="5138"/>
                </a:cubicBezTo>
                <a:lnTo>
                  <a:pt x="7300" y="9288"/>
                </a:lnTo>
                <a:cubicBezTo>
                  <a:pt x="7300" y="9398"/>
                  <a:pt x="7210" y="9488"/>
                  <a:pt x="7100" y="9488"/>
                </a:cubicBezTo>
                <a:lnTo>
                  <a:pt x="6500" y="9488"/>
                </a:lnTo>
                <a:cubicBezTo>
                  <a:pt x="6390" y="9488"/>
                  <a:pt x="6300" y="9398"/>
                  <a:pt x="6300" y="9288"/>
                </a:cubicBezTo>
                <a:lnTo>
                  <a:pt x="6300" y="5138"/>
                </a:lnTo>
                <a:cubicBezTo>
                  <a:pt x="6300" y="5027"/>
                  <a:pt x="6390" y="4938"/>
                  <a:pt x="6500" y="4938"/>
                </a:cubicBezTo>
                <a:close/>
                <a:moveTo>
                  <a:pt x="4250" y="2300"/>
                </a:moveTo>
                <a:lnTo>
                  <a:pt x="4850" y="2300"/>
                </a:lnTo>
                <a:cubicBezTo>
                  <a:pt x="4960" y="2300"/>
                  <a:pt x="5050" y="2390"/>
                  <a:pt x="5050" y="2500"/>
                </a:cubicBezTo>
                <a:lnTo>
                  <a:pt x="5050" y="9288"/>
                </a:lnTo>
                <a:cubicBezTo>
                  <a:pt x="5050" y="9398"/>
                  <a:pt x="4960" y="9488"/>
                  <a:pt x="4850" y="9488"/>
                </a:cubicBezTo>
                <a:lnTo>
                  <a:pt x="4250" y="9488"/>
                </a:lnTo>
                <a:cubicBezTo>
                  <a:pt x="4140" y="9488"/>
                  <a:pt x="4050" y="9398"/>
                  <a:pt x="4050" y="9288"/>
                </a:cubicBezTo>
                <a:lnTo>
                  <a:pt x="4050" y="2500"/>
                </a:lnTo>
                <a:cubicBezTo>
                  <a:pt x="4050" y="2390"/>
                  <a:pt x="4140" y="2300"/>
                  <a:pt x="4250" y="2300"/>
                </a:cubicBezTo>
                <a:close/>
                <a:moveTo>
                  <a:pt x="8750" y="1063"/>
                </a:moveTo>
                <a:lnTo>
                  <a:pt x="9350" y="1063"/>
                </a:lnTo>
                <a:cubicBezTo>
                  <a:pt x="9460" y="1063"/>
                  <a:pt x="9550" y="1152"/>
                  <a:pt x="9550" y="1263"/>
                </a:cubicBezTo>
                <a:lnTo>
                  <a:pt x="9550" y="9288"/>
                </a:lnTo>
                <a:cubicBezTo>
                  <a:pt x="9550" y="9398"/>
                  <a:pt x="9460" y="9488"/>
                  <a:pt x="9350" y="9488"/>
                </a:cubicBezTo>
                <a:lnTo>
                  <a:pt x="8750" y="9488"/>
                </a:lnTo>
                <a:cubicBezTo>
                  <a:pt x="8640" y="9488"/>
                  <a:pt x="8550" y="9398"/>
                  <a:pt x="8550" y="9288"/>
                </a:cubicBezTo>
                <a:lnTo>
                  <a:pt x="8550" y="1263"/>
                </a:lnTo>
                <a:cubicBezTo>
                  <a:pt x="8550" y="1152"/>
                  <a:pt x="8640" y="1063"/>
                  <a:pt x="8750" y="10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文本框 38"/>
          <p:cNvSpPr txBox="1"/>
          <p:nvPr/>
        </p:nvSpPr>
        <p:spPr>
          <a:xfrm>
            <a:off x="2319020" y="4055110"/>
            <a:ext cx="2207260" cy="230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我公司有专人负责准确掌握电力市场供需形势变化，进行电煤、风、光、水情进行分析，了解气候中长期变化趋势，对交易披露信息进行认真研究。收集并关注政策信息、用户大宗商品市场价格变化，掌握用户侧行业开工情况，制定科学的市场策略，进行合理的价格传导。</a:t>
            </a:r>
            <a:endParaRPr lang="zh-CN" altLang="en-US" sz="1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31573" y="3538248"/>
            <a:ext cx="2295152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2200" dirty="0"/>
              <a:t>政策研究</a:t>
            </a:r>
            <a:endParaRPr lang="zh-CN" altLang="en-US" sz="2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4615815" y="4064635"/>
            <a:ext cx="1862455" cy="1847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在市场客户竞争方面，做到合理收放，不为虚无缥缈的业绩而造成恶性竞争。</a:t>
            </a:r>
            <a:endParaRPr lang="zh-CN" altLang="en-US" sz="1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399683" y="3561108"/>
            <a:ext cx="2295152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2200" dirty="0"/>
              <a:t>合理竞争</a:t>
            </a:r>
            <a:endParaRPr lang="zh-CN" altLang="en-US" sz="2200" dirty="0"/>
          </a:p>
        </p:txBody>
      </p:sp>
      <p:sp>
        <p:nvSpPr>
          <p:cNvPr id="46" name="文本框 45"/>
          <p:cNvSpPr txBox="1"/>
          <p:nvPr/>
        </p:nvSpPr>
        <p:spPr>
          <a:xfrm>
            <a:off x="6695112" y="3967975"/>
            <a:ext cx="1862715" cy="163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我公司客户数量保持合理递增，工、商业及大、小占比科学合理，可以有效应对电量偏差及市场价格变化风险，同时能较好满足信用评价的各个纬度要求。</a:t>
            </a:r>
            <a:endParaRPr lang="zh-CN" altLang="en-US" sz="1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94768" y="3528806"/>
            <a:ext cx="2295152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2200" dirty="0"/>
              <a:t>客户数量</a:t>
            </a:r>
            <a:endParaRPr lang="zh-CN" altLang="en-US" sz="2200" dirty="0"/>
          </a:p>
        </p:txBody>
      </p:sp>
      <p:sp>
        <p:nvSpPr>
          <p:cNvPr id="92" name="任意多边形: 形状 91"/>
          <p:cNvSpPr/>
          <p:nvPr/>
        </p:nvSpPr>
        <p:spPr>
          <a:xfrm>
            <a:off x="-12458" y="1270353"/>
            <a:ext cx="2271760" cy="5406669"/>
          </a:xfrm>
          <a:custGeom>
            <a:avLst/>
            <a:gdLst>
              <a:gd name="connsiteX0" fmla="*/ 961943 w 1880424"/>
              <a:gd name="connsiteY0" fmla="*/ 0 h 4475309"/>
              <a:gd name="connsiteX1" fmla="*/ 990917 w 1880424"/>
              <a:gd name="connsiteY1" fmla="*/ 31822 h 4475309"/>
              <a:gd name="connsiteX2" fmla="*/ 990917 w 1880424"/>
              <a:gd name="connsiteY2" fmla="*/ 231432 h 4475309"/>
              <a:gd name="connsiteX3" fmla="*/ 1219813 w 1880424"/>
              <a:gd name="connsiteY3" fmla="*/ 578579 h 4475309"/>
              <a:gd name="connsiteX4" fmla="*/ 1225608 w 1880424"/>
              <a:gd name="connsiteY4" fmla="*/ 595937 h 4475309"/>
              <a:gd name="connsiteX5" fmla="*/ 1225608 w 1880424"/>
              <a:gd name="connsiteY5" fmla="*/ 630651 h 4475309"/>
              <a:gd name="connsiteX6" fmla="*/ 1741348 w 1880424"/>
              <a:gd name="connsiteY6" fmla="*/ 919941 h 4475309"/>
              <a:gd name="connsiteX7" fmla="*/ 1755835 w 1880424"/>
              <a:gd name="connsiteY7" fmla="*/ 954656 h 4475309"/>
              <a:gd name="connsiteX8" fmla="*/ 1726861 w 1880424"/>
              <a:gd name="connsiteY8" fmla="*/ 980692 h 4475309"/>
              <a:gd name="connsiteX9" fmla="*/ 1654426 w 1880424"/>
              <a:gd name="connsiteY9" fmla="*/ 980692 h 4475309"/>
              <a:gd name="connsiteX10" fmla="*/ 1654426 w 1880424"/>
              <a:gd name="connsiteY10" fmla="*/ 1029871 h 4475309"/>
              <a:gd name="connsiteX11" fmla="*/ 1712374 w 1880424"/>
              <a:gd name="connsiteY11" fmla="*/ 1029871 h 4475309"/>
              <a:gd name="connsiteX12" fmla="*/ 1750040 w 1880424"/>
              <a:gd name="connsiteY12" fmla="*/ 1070371 h 4475309"/>
              <a:gd name="connsiteX13" fmla="*/ 1712374 w 1880424"/>
              <a:gd name="connsiteY13" fmla="*/ 1107979 h 4475309"/>
              <a:gd name="connsiteX14" fmla="*/ 1654426 w 1880424"/>
              <a:gd name="connsiteY14" fmla="*/ 1107979 h 4475309"/>
              <a:gd name="connsiteX15" fmla="*/ 1654426 w 1880424"/>
              <a:gd name="connsiteY15" fmla="*/ 1142694 h 4475309"/>
              <a:gd name="connsiteX16" fmla="*/ 1712374 w 1880424"/>
              <a:gd name="connsiteY16" fmla="*/ 1142694 h 4475309"/>
              <a:gd name="connsiteX17" fmla="*/ 1750040 w 1880424"/>
              <a:gd name="connsiteY17" fmla="*/ 1180301 h 4475309"/>
              <a:gd name="connsiteX18" fmla="*/ 1712374 w 1880424"/>
              <a:gd name="connsiteY18" fmla="*/ 1217909 h 4475309"/>
              <a:gd name="connsiteX19" fmla="*/ 1654426 w 1880424"/>
              <a:gd name="connsiteY19" fmla="*/ 1217909 h 4475309"/>
              <a:gd name="connsiteX20" fmla="*/ 1654426 w 1880424"/>
              <a:gd name="connsiteY20" fmla="*/ 1322053 h 4475309"/>
              <a:gd name="connsiteX21" fmla="*/ 1628349 w 1880424"/>
              <a:gd name="connsiteY21" fmla="*/ 1348089 h 4475309"/>
              <a:gd name="connsiteX22" fmla="*/ 1500862 w 1880424"/>
              <a:gd name="connsiteY22" fmla="*/ 1348089 h 4475309"/>
              <a:gd name="connsiteX23" fmla="*/ 1477683 w 1880424"/>
              <a:gd name="connsiteY23" fmla="*/ 1322053 h 4475309"/>
              <a:gd name="connsiteX24" fmla="*/ 1477683 w 1880424"/>
              <a:gd name="connsiteY24" fmla="*/ 1217909 h 4475309"/>
              <a:gd name="connsiteX25" fmla="*/ 1428427 w 1880424"/>
              <a:gd name="connsiteY25" fmla="*/ 1217909 h 4475309"/>
              <a:gd name="connsiteX26" fmla="*/ 1390761 w 1880424"/>
              <a:gd name="connsiteY26" fmla="*/ 1180301 h 4475309"/>
              <a:gd name="connsiteX27" fmla="*/ 1428427 w 1880424"/>
              <a:gd name="connsiteY27" fmla="*/ 1142694 h 4475309"/>
              <a:gd name="connsiteX28" fmla="*/ 1477683 w 1880424"/>
              <a:gd name="connsiteY28" fmla="*/ 1142694 h 4475309"/>
              <a:gd name="connsiteX29" fmla="*/ 1477683 w 1880424"/>
              <a:gd name="connsiteY29" fmla="*/ 1107979 h 4475309"/>
              <a:gd name="connsiteX30" fmla="*/ 1428427 w 1880424"/>
              <a:gd name="connsiteY30" fmla="*/ 1107979 h 4475309"/>
              <a:gd name="connsiteX31" fmla="*/ 1390761 w 1880424"/>
              <a:gd name="connsiteY31" fmla="*/ 1070371 h 4475309"/>
              <a:gd name="connsiteX32" fmla="*/ 1428427 w 1880424"/>
              <a:gd name="connsiteY32" fmla="*/ 1029871 h 4475309"/>
              <a:gd name="connsiteX33" fmla="*/ 1477683 w 1880424"/>
              <a:gd name="connsiteY33" fmla="*/ 1029871 h 4475309"/>
              <a:gd name="connsiteX34" fmla="*/ 1477683 w 1880424"/>
              <a:gd name="connsiteY34" fmla="*/ 980692 h 4475309"/>
              <a:gd name="connsiteX35" fmla="*/ 1225608 w 1880424"/>
              <a:gd name="connsiteY35" fmla="*/ 980692 h 4475309"/>
              <a:gd name="connsiteX36" fmla="*/ 1225608 w 1880424"/>
              <a:gd name="connsiteY36" fmla="*/ 1405947 h 4475309"/>
              <a:gd name="connsiteX37" fmla="*/ 1854347 w 1880424"/>
              <a:gd name="connsiteY37" fmla="*/ 1744416 h 4475309"/>
              <a:gd name="connsiteX38" fmla="*/ 1868835 w 1880424"/>
              <a:gd name="connsiteY38" fmla="*/ 1779131 h 4475309"/>
              <a:gd name="connsiteX39" fmla="*/ 1839860 w 1880424"/>
              <a:gd name="connsiteY39" fmla="*/ 1805167 h 4475309"/>
              <a:gd name="connsiteX40" fmla="*/ 1723964 w 1880424"/>
              <a:gd name="connsiteY40" fmla="*/ 1805167 h 4475309"/>
              <a:gd name="connsiteX41" fmla="*/ 1723964 w 1880424"/>
              <a:gd name="connsiteY41" fmla="*/ 1863025 h 4475309"/>
              <a:gd name="connsiteX42" fmla="*/ 1781912 w 1880424"/>
              <a:gd name="connsiteY42" fmla="*/ 1863025 h 4475309"/>
              <a:gd name="connsiteX43" fmla="*/ 1819578 w 1880424"/>
              <a:gd name="connsiteY43" fmla="*/ 1900632 h 4475309"/>
              <a:gd name="connsiteX44" fmla="*/ 1781912 w 1880424"/>
              <a:gd name="connsiteY44" fmla="*/ 1938240 h 4475309"/>
              <a:gd name="connsiteX45" fmla="*/ 1723964 w 1880424"/>
              <a:gd name="connsiteY45" fmla="*/ 1938240 h 4475309"/>
              <a:gd name="connsiteX46" fmla="*/ 1723964 w 1880424"/>
              <a:gd name="connsiteY46" fmla="*/ 1972955 h 4475309"/>
              <a:gd name="connsiteX47" fmla="*/ 1781912 w 1880424"/>
              <a:gd name="connsiteY47" fmla="*/ 1972955 h 4475309"/>
              <a:gd name="connsiteX48" fmla="*/ 1819578 w 1880424"/>
              <a:gd name="connsiteY48" fmla="*/ 2010562 h 4475309"/>
              <a:gd name="connsiteX49" fmla="*/ 1781912 w 1880424"/>
              <a:gd name="connsiteY49" fmla="*/ 2048170 h 4475309"/>
              <a:gd name="connsiteX50" fmla="*/ 1723964 w 1880424"/>
              <a:gd name="connsiteY50" fmla="*/ 2048170 h 4475309"/>
              <a:gd name="connsiteX51" fmla="*/ 1723964 w 1880424"/>
              <a:gd name="connsiteY51" fmla="*/ 2152314 h 4475309"/>
              <a:gd name="connsiteX52" fmla="*/ 1697887 w 1880424"/>
              <a:gd name="connsiteY52" fmla="*/ 2178350 h 4475309"/>
              <a:gd name="connsiteX53" fmla="*/ 1570401 w 1880424"/>
              <a:gd name="connsiteY53" fmla="*/ 2178350 h 4475309"/>
              <a:gd name="connsiteX54" fmla="*/ 1547221 w 1880424"/>
              <a:gd name="connsiteY54" fmla="*/ 2152314 h 4475309"/>
              <a:gd name="connsiteX55" fmla="*/ 1547221 w 1880424"/>
              <a:gd name="connsiteY55" fmla="*/ 2048170 h 4475309"/>
              <a:gd name="connsiteX56" fmla="*/ 1497965 w 1880424"/>
              <a:gd name="connsiteY56" fmla="*/ 2048170 h 4475309"/>
              <a:gd name="connsiteX57" fmla="*/ 1460299 w 1880424"/>
              <a:gd name="connsiteY57" fmla="*/ 2010562 h 4475309"/>
              <a:gd name="connsiteX58" fmla="*/ 1497965 w 1880424"/>
              <a:gd name="connsiteY58" fmla="*/ 1972955 h 4475309"/>
              <a:gd name="connsiteX59" fmla="*/ 1547221 w 1880424"/>
              <a:gd name="connsiteY59" fmla="*/ 1972955 h 4475309"/>
              <a:gd name="connsiteX60" fmla="*/ 1547221 w 1880424"/>
              <a:gd name="connsiteY60" fmla="*/ 1938240 h 4475309"/>
              <a:gd name="connsiteX61" fmla="*/ 1497965 w 1880424"/>
              <a:gd name="connsiteY61" fmla="*/ 1938240 h 4475309"/>
              <a:gd name="connsiteX62" fmla="*/ 1460299 w 1880424"/>
              <a:gd name="connsiteY62" fmla="*/ 1900632 h 4475309"/>
              <a:gd name="connsiteX63" fmla="*/ 1497965 w 1880424"/>
              <a:gd name="connsiteY63" fmla="*/ 1863025 h 4475309"/>
              <a:gd name="connsiteX64" fmla="*/ 1547221 w 1880424"/>
              <a:gd name="connsiteY64" fmla="*/ 1863025 h 4475309"/>
              <a:gd name="connsiteX65" fmla="*/ 1547221 w 1880424"/>
              <a:gd name="connsiteY65" fmla="*/ 1805167 h 4475309"/>
              <a:gd name="connsiteX66" fmla="*/ 1225608 w 1880424"/>
              <a:gd name="connsiteY66" fmla="*/ 1805167 h 4475309"/>
              <a:gd name="connsiteX67" fmla="*/ 1225608 w 1880424"/>
              <a:gd name="connsiteY67" fmla="*/ 2424246 h 4475309"/>
              <a:gd name="connsiteX68" fmla="*/ 1471888 w 1880424"/>
              <a:gd name="connsiteY68" fmla="*/ 3636369 h 4475309"/>
              <a:gd name="connsiteX69" fmla="*/ 1793502 w 1880424"/>
              <a:gd name="connsiteY69" fmla="*/ 4371165 h 4475309"/>
              <a:gd name="connsiteX70" fmla="*/ 1796399 w 1880424"/>
              <a:gd name="connsiteY70" fmla="*/ 4382737 h 4475309"/>
              <a:gd name="connsiteX71" fmla="*/ 1880424 w 1880424"/>
              <a:gd name="connsiteY71" fmla="*/ 4382737 h 4475309"/>
              <a:gd name="connsiteX72" fmla="*/ 1880424 w 1880424"/>
              <a:gd name="connsiteY72" fmla="*/ 4475309 h 4475309"/>
              <a:gd name="connsiteX73" fmla="*/ 1408145 w 1880424"/>
              <a:gd name="connsiteY73" fmla="*/ 4475309 h 4475309"/>
              <a:gd name="connsiteX74" fmla="*/ 1408145 w 1880424"/>
              <a:gd name="connsiteY74" fmla="*/ 4382737 h 4475309"/>
              <a:gd name="connsiteX75" fmla="*/ 1515350 w 1880424"/>
              <a:gd name="connsiteY75" fmla="*/ 4382737 h 4475309"/>
              <a:gd name="connsiteX76" fmla="*/ 1025686 w 1880424"/>
              <a:gd name="connsiteY76" fmla="*/ 3676870 h 4475309"/>
              <a:gd name="connsiteX77" fmla="*/ 857636 w 1880424"/>
              <a:gd name="connsiteY77" fmla="*/ 3676870 h 4475309"/>
              <a:gd name="connsiteX78" fmla="*/ 359280 w 1880424"/>
              <a:gd name="connsiteY78" fmla="*/ 4382737 h 4475309"/>
              <a:gd name="connsiteX79" fmla="*/ 475177 w 1880424"/>
              <a:gd name="connsiteY79" fmla="*/ 4382737 h 4475309"/>
              <a:gd name="connsiteX80" fmla="*/ 475177 w 1880424"/>
              <a:gd name="connsiteY80" fmla="*/ 4475309 h 4475309"/>
              <a:gd name="connsiteX81" fmla="*/ 0 w 1880424"/>
              <a:gd name="connsiteY81" fmla="*/ 4475309 h 4475309"/>
              <a:gd name="connsiteX82" fmla="*/ 0 w 1880424"/>
              <a:gd name="connsiteY82" fmla="*/ 4382737 h 4475309"/>
              <a:gd name="connsiteX83" fmla="*/ 86923 w 1880424"/>
              <a:gd name="connsiteY83" fmla="*/ 4382737 h 4475309"/>
              <a:gd name="connsiteX84" fmla="*/ 89820 w 1880424"/>
              <a:gd name="connsiteY84" fmla="*/ 4371165 h 4475309"/>
              <a:gd name="connsiteX85" fmla="*/ 411434 w 1880424"/>
              <a:gd name="connsiteY85" fmla="*/ 3636369 h 4475309"/>
              <a:gd name="connsiteX86" fmla="*/ 695380 w 1880424"/>
              <a:gd name="connsiteY86" fmla="*/ 2421353 h 4475309"/>
              <a:gd name="connsiteX87" fmla="*/ 695380 w 1880424"/>
              <a:gd name="connsiteY87" fmla="*/ 1805167 h 4475309"/>
              <a:gd name="connsiteX88" fmla="*/ 382459 w 1880424"/>
              <a:gd name="connsiteY88" fmla="*/ 1805167 h 4475309"/>
              <a:gd name="connsiteX89" fmla="*/ 382459 w 1880424"/>
              <a:gd name="connsiteY89" fmla="*/ 1868811 h 4475309"/>
              <a:gd name="connsiteX90" fmla="*/ 440408 w 1880424"/>
              <a:gd name="connsiteY90" fmla="*/ 1868811 h 4475309"/>
              <a:gd name="connsiteX91" fmla="*/ 478074 w 1880424"/>
              <a:gd name="connsiteY91" fmla="*/ 1906418 h 4475309"/>
              <a:gd name="connsiteX92" fmla="*/ 440408 w 1880424"/>
              <a:gd name="connsiteY92" fmla="*/ 1944026 h 4475309"/>
              <a:gd name="connsiteX93" fmla="*/ 382459 w 1880424"/>
              <a:gd name="connsiteY93" fmla="*/ 1944026 h 4475309"/>
              <a:gd name="connsiteX94" fmla="*/ 382459 w 1880424"/>
              <a:gd name="connsiteY94" fmla="*/ 1978741 h 4475309"/>
              <a:gd name="connsiteX95" fmla="*/ 440408 w 1880424"/>
              <a:gd name="connsiteY95" fmla="*/ 1978741 h 4475309"/>
              <a:gd name="connsiteX96" fmla="*/ 478074 w 1880424"/>
              <a:gd name="connsiteY96" fmla="*/ 2016348 h 4475309"/>
              <a:gd name="connsiteX97" fmla="*/ 440408 w 1880424"/>
              <a:gd name="connsiteY97" fmla="*/ 2053956 h 4475309"/>
              <a:gd name="connsiteX98" fmla="*/ 382459 w 1880424"/>
              <a:gd name="connsiteY98" fmla="*/ 2053956 h 4475309"/>
              <a:gd name="connsiteX99" fmla="*/ 382459 w 1880424"/>
              <a:gd name="connsiteY99" fmla="*/ 2158100 h 4475309"/>
              <a:gd name="connsiteX100" fmla="*/ 356383 w 1880424"/>
              <a:gd name="connsiteY100" fmla="*/ 2184136 h 4475309"/>
              <a:gd name="connsiteX101" fmla="*/ 228896 w 1880424"/>
              <a:gd name="connsiteY101" fmla="*/ 2184136 h 4475309"/>
              <a:gd name="connsiteX102" fmla="*/ 202819 w 1880424"/>
              <a:gd name="connsiteY102" fmla="*/ 2158100 h 4475309"/>
              <a:gd name="connsiteX103" fmla="*/ 202819 w 1880424"/>
              <a:gd name="connsiteY103" fmla="*/ 2053956 h 4475309"/>
              <a:gd name="connsiteX104" fmla="*/ 153563 w 1880424"/>
              <a:gd name="connsiteY104" fmla="*/ 2053956 h 4475309"/>
              <a:gd name="connsiteX105" fmla="*/ 115897 w 1880424"/>
              <a:gd name="connsiteY105" fmla="*/ 2016348 h 4475309"/>
              <a:gd name="connsiteX106" fmla="*/ 153563 w 1880424"/>
              <a:gd name="connsiteY106" fmla="*/ 1978741 h 4475309"/>
              <a:gd name="connsiteX107" fmla="*/ 202819 w 1880424"/>
              <a:gd name="connsiteY107" fmla="*/ 1978741 h 4475309"/>
              <a:gd name="connsiteX108" fmla="*/ 202819 w 1880424"/>
              <a:gd name="connsiteY108" fmla="*/ 1944026 h 4475309"/>
              <a:gd name="connsiteX109" fmla="*/ 153563 w 1880424"/>
              <a:gd name="connsiteY109" fmla="*/ 1944026 h 4475309"/>
              <a:gd name="connsiteX110" fmla="*/ 115897 w 1880424"/>
              <a:gd name="connsiteY110" fmla="*/ 1906418 h 4475309"/>
              <a:gd name="connsiteX111" fmla="*/ 153563 w 1880424"/>
              <a:gd name="connsiteY111" fmla="*/ 1868811 h 4475309"/>
              <a:gd name="connsiteX112" fmla="*/ 202819 w 1880424"/>
              <a:gd name="connsiteY112" fmla="*/ 1868811 h 4475309"/>
              <a:gd name="connsiteX113" fmla="*/ 202819 w 1880424"/>
              <a:gd name="connsiteY113" fmla="*/ 1805167 h 4475309"/>
              <a:gd name="connsiteX114" fmla="*/ 81128 w 1880424"/>
              <a:gd name="connsiteY114" fmla="*/ 1805167 h 4475309"/>
              <a:gd name="connsiteX115" fmla="*/ 49256 w 1880424"/>
              <a:gd name="connsiteY115" fmla="*/ 1779131 h 4475309"/>
              <a:gd name="connsiteX116" fmla="*/ 63743 w 1880424"/>
              <a:gd name="connsiteY116" fmla="*/ 1744416 h 4475309"/>
              <a:gd name="connsiteX117" fmla="*/ 695380 w 1880424"/>
              <a:gd name="connsiteY117" fmla="*/ 1400162 h 4475309"/>
              <a:gd name="connsiteX118" fmla="*/ 695380 w 1880424"/>
              <a:gd name="connsiteY118" fmla="*/ 980692 h 4475309"/>
              <a:gd name="connsiteX119" fmla="*/ 475177 w 1880424"/>
              <a:gd name="connsiteY119" fmla="*/ 980692 h 4475309"/>
              <a:gd name="connsiteX120" fmla="*/ 475177 w 1880424"/>
              <a:gd name="connsiteY120" fmla="*/ 1029871 h 4475309"/>
              <a:gd name="connsiteX121" fmla="*/ 533125 w 1880424"/>
              <a:gd name="connsiteY121" fmla="*/ 1029871 h 4475309"/>
              <a:gd name="connsiteX122" fmla="*/ 570791 w 1880424"/>
              <a:gd name="connsiteY122" fmla="*/ 1070371 h 4475309"/>
              <a:gd name="connsiteX123" fmla="*/ 533125 w 1880424"/>
              <a:gd name="connsiteY123" fmla="*/ 1107979 h 4475309"/>
              <a:gd name="connsiteX124" fmla="*/ 475177 w 1880424"/>
              <a:gd name="connsiteY124" fmla="*/ 1107979 h 4475309"/>
              <a:gd name="connsiteX125" fmla="*/ 475177 w 1880424"/>
              <a:gd name="connsiteY125" fmla="*/ 1142694 h 4475309"/>
              <a:gd name="connsiteX126" fmla="*/ 533125 w 1880424"/>
              <a:gd name="connsiteY126" fmla="*/ 1142694 h 4475309"/>
              <a:gd name="connsiteX127" fmla="*/ 570791 w 1880424"/>
              <a:gd name="connsiteY127" fmla="*/ 1180301 h 4475309"/>
              <a:gd name="connsiteX128" fmla="*/ 533125 w 1880424"/>
              <a:gd name="connsiteY128" fmla="*/ 1217909 h 4475309"/>
              <a:gd name="connsiteX129" fmla="*/ 475177 w 1880424"/>
              <a:gd name="connsiteY129" fmla="*/ 1217909 h 4475309"/>
              <a:gd name="connsiteX130" fmla="*/ 475177 w 1880424"/>
              <a:gd name="connsiteY130" fmla="*/ 1322053 h 4475309"/>
              <a:gd name="connsiteX131" fmla="*/ 451997 w 1880424"/>
              <a:gd name="connsiteY131" fmla="*/ 1348089 h 4475309"/>
              <a:gd name="connsiteX132" fmla="*/ 324511 w 1880424"/>
              <a:gd name="connsiteY132" fmla="*/ 1348089 h 4475309"/>
              <a:gd name="connsiteX133" fmla="*/ 298434 w 1880424"/>
              <a:gd name="connsiteY133" fmla="*/ 1322053 h 4475309"/>
              <a:gd name="connsiteX134" fmla="*/ 298434 w 1880424"/>
              <a:gd name="connsiteY134" fmla="*/ 1217909 h 4475309"/>
              <a:gd name="connsiteX135" fmla="*/ 249178 w 1880424"/>
              <a:gd name="connsiteY135" fmla="*/ 1217909 h 4475309"/>
              <a:gd name="connsiteX136" fmla="*/ 211512 w 1880424"/>
              <a:gd name="connsiteY136" fmla="*/ 1180301 h 4475309"/>
              <a:gd name="connsiteX137" fmla="*/ 249178 w 1880424"/>
              <a:gd name="connsiteY137" fmla="*/ 1142694 h 4475309"/>
              <a:gd name="connsiteX138" fmla="*/ 298434 w 1880424"/>
              <a:gd name="connsiteY138" fmla="*/ 1142694 h 4475309"/>
              <a:gd name="connsiteX139" fmla="*/ 298434 w 1880424"/>
              <a:gd name="connsiteY139" fmla="*/ 1107979 h 4475309"/>
              <a:gd name="connsiteX140" fmla="*/ 249178 w 1880424"/>
              <a:gd name="connsiteY140" fmla="*/ 1107979 h 4475309"/>
              <a:gd name="connsiteX141" fmla="*/ 211512 w 1880424"/>
              <a:gd name="connsiteY141" fmla="*/ 1070371 h 4475309"/>
              <a:gd name="connsiteX142" fmla="*/ 249178 w 1880424"/>
              <a:gd name="connsiteY142" fmla="*/ 1029871 h 4475309"/>
              <a:gd name="connsiteX143" fmla="*/ 298434 w 1880424"/>
              <a:gd name="connsiteY143" fmla="*/ 1029871 h 4475309"/>
              <a:gd name="connsiteX144" fmla="*/ 298434 w 1880424"/>
              <a:gd name="connsiteY144" fmla="*/ 980692 h 4475309"/>
              <a:gd name="connsiteX145" fmla="*/ 194127 w 1880424"/>
              <a:gd name="connsiteY145" fmla="*/ 980692 h 4475309"/>
              <a:gd name="connsiteX146" fmla="*/ 162256 w 1880424"/>
              <a:gd name="connsiteY146" fmla="*/ 954656 h 4475309"/>
              <a:gd name="connsiteX147" fmla="*/ 176743 w 1880424"/>
              <a:gd name="connsiteY147" fmla="*/ 919941 h 4475309"/>
              <a:gd name="connsiteX148" fmla="*/ 695380 w 1880424"/>
              <a:gd name="connsiteY148" fmla="*/ 624865 h 4475309"/>
              <a:gd name="connsiteX149" fmla="*/ 695380 w 1880424"/>
              <a:gd name="connsiteY149" fmla="*/ 595937 h 4475309"/>
              <a:gd name="connsiteX150" fmla="*/ 701175 w 1880424"/>
              <a:gd name="connsiteY150" fmla="*/ 578579 h 4475309"/>
              <a:gd name="connsiteX151" fmla="*/ 930071 w 1880424"/>
              <a:gd name="connsiteY151" fmla="*/ 231432 h 4475309"/>
              <a:gd name="connsiteX152" fmla="*/ 930071 w 1880424"/>
              <a:gd name="connsiteY152" fmla="*/ 31822 h 4475309"/>
              <a:gd name="connsiteX153" fmla="*/ 961943 w 1880424"/>
              <a:gd name="connsiteY153" fmla="*/ 0 h 4475309"/>
              <a:gd name="connsiteX154" fmla="*/ 961943 w 1880424"/>
              <a:gd name="connsiteY154" fmla="*/ 297968 h 4475309"/>
              <a:gd name="connsiteX155" fmla="*/ 759124 w 1880424"/>
              <a:gd name="connsiteY155" fmla="*/ 604615 h 4475309"/>
              <a:gd name="connsiteX156" fmla="*/ 759124 w 1880424"/>
              <a:gd name="connsiteY156" fmla="*/ 621973 h 4475309"/>
              <a:gd name="connsiteX157" fmla="*/ 759124 w 1880424"/>
              <a:gd name="connsiteY157" fmla="*/ 624865 h 4475309"/>
              <a:gd name="connsiteX158" fmla="*/ 762021 w 1880424"/>
              <a:gd name="connsiteY158" fmla="*/ 627758 h 4475309"/>
              <a:gd name="connsiteX159" fmla="*/ 1161865 w 1880424"/>
              <a:gd name="connsiteY159" fmla="*/ 627758 h 4475309"/>
              <a:gd name="connsiteX160" fmla="*/ 1161865 w 1880424"/>
              <a:gd name="connsiteY160" fmla="*/ 604615 h 4475309"/>
              <a:gd name="connsiteX161" fmla="*/ 961943 w 1880424"/>
              <a:gd name="connsiteY161" fmla="*/ 297968 h 4475309"/>
              <a:gd name="connsiteX162" fmla="*/ 764918 w 1880424"/>
              <a:gd name="connsiteY162" fmla="*/ 679831 h 4475309"/>
              <a:gd name="connsiteX163" fmla="*/ 964840 w 1880424"/>
              <a:gd name="connsiteY163" fmla="*/ 867869 h 4475309"/>
              <a:gd name="connsiteX164" fmla="*/ 1161865 w 1880424"/>
              <a:gd name="connsiteY164" fmla="*/ 679831 h 4475309"/>
              <a:gd name="connsiteX165" fmla="*/ 764918 w 1880424"/>
              <a:gd name="connsiteY165" fmla="*/ 679831 h 4475309"/>
              <a:gd name="connsiteX166" fmla="*/ 1225608 w 1880424"/>
              <a:gd name="connsiteY166" fmla="*/ 702974 h 4475309"/>
              <a:gd name="connsiteX167" fmla="*/ 1225608 w 1880424"/>
              <a:gd name="connsiteY167" fmla="*/ 917048 h 4475309"/>
              <a:gd name="connsiteX168" fmla="*/ 1605170 w 1880424"/>
              <a:gd name="connsiteY168" fmla="*/ 917048 h 4475309"/>
              <a:gd name="connsiteX169" fmla="*/ 1225608 w 1880424"/>
              <a:gd name="connsiteY169" fmla="*/ 702974 h 4475309"/>
              <a:gd name="connsiteX170" fmla="*/ 1161865 w 1880424"/>
              <a:gd name="connsiteY170" fmla="*/ 749260 h 4475309"/>
              <a:gd name="connsiteX171" fmla="*/ 999609 w 1880424"/>
              <a:gd name="connsiteY171" fmla="*/ 902583 h 4475309"/>
              <a:gd name="connsiteX172" fmla="*/ 1014096 w 1880424"/>
              <a:gd name="connsiteY172" fmla="*/ 917048 h 4475309"/>
              <a:gd name="connsiteX173" fmla="*/ 1161865 w 1880424"/>
              <a:gd name="connsiteY173" fmla="*/ 917048 h 4475309"/>
              <a:gd name="connsiteX174" fmla="*/ 1161865 w 1880424"/>
              <a:gd name="connsiteY174" fmla="*/ 749260 h 4475309"/>
              <a:gd name="connsiteX175" fmla="*/ 695380 w 1880424"/>
              <a:gd name="connsiteY175" fmla="*/ 697188 h 4475309"/>
              <a:gd name="connsiteX176" fmla="*/ 312921 w 1880424"/>
              <a:gd name="connsiteY176" fmla="*/ 917048 h 4475309"/>
              <a:gd name="connsiteX177" fmla="*/ 695380 w 1880424"/>
              <a:gd name="connsiteY177" fmla="*/ 917048 h 4475309"/>
              <a:gd name="connsiteX178" fmla="*/ 695380 w 1880424"/>
              <a:gd name="connsiteY178" fmla="*/ 697188 h 4475309"/>
              <a:gd name="connsiteX179" fmla="*/ 759124 w 1880424"/>
              <a:gd name="connsiteY179" fmla="*/ 743474 h 4475309"/>
              <a:gd name="connsiteX180" fmla="*/ 759124 w 1880424"/>
              <a:gd name="connsiteY180" fmla="*/ 917048 h 4475309"/>
              <a:gd name="connsiteX181" fmla="*/ 912687 w 1880424"/>
              <a:gd name="connsiteY181" fmla="*/ 917048 h 4475309"/>
              <a:gd name="connsiteX182" fmla="*/ 927174 w 1880424"/>
              <a:gd name="connsiteY182" fmla="*/ 902583 h 4475309"/>
              <a:gd name="connsiteX183" fmla="*/ 759124 w 1880424"/>
              <a:gd name="connsiteY183" fmla="*/ 743474 h 4475309"/>
              <a:gd name="connsiteX184" fmla="*/ 249178 w 1880424"/>
              <a:gd name="connsiteY184" fmla="*/ 1055907 h 4475309"/>
              <a:gd name="connsiteX185" fmla="*/ 237588 w 1880424"/>
              <a:gd name="connsiteY185" fmla="*/ 1070371 h 4475309"/>
              <a:gd name="connsiteX186" fmla="*/ 249178 w 1880424"/>
              <a:gd name="connsiteY186" fmla="*/ 1081943 h 4475309"/>
              <a:gd name="connsiteX187" fmla="*/ 533125 w 1880424"/>
              <a:gd name="connsiteY187" fmla="*/ 1081943 h 4475309"/>
              <a:gd name="connsiteX188" fmla="*/ 547612 w 1880424"/>
              <a:gd name="connsiteY188" fmla="*/ 1070371 h 4475309"/>
              <a:gd name="connsiteX189" fmla="*/ 533125 w 1880424"/>
              <a:gd name="connsiteY189" fmla="*/ 1055907 h 4475309"/>
              <a:gd name="connsiteX190" fmla="*/ 249178 w 1880424"/>
              <a:gd name="connsiteY190" fmla="*/ 1055907 h 4475309"/>
              <a:gd name="connsiteX191" fmla="*/ 249178 w 1880424"/>
              <a:gd name="connsiteY191" fmla="*/ 1165837 h 4475309"/>
              <a:gd name="connsiteX192" fmla="*/ 237588 w 1880424"/>
              <a:gd name="connsiteY192" fmla="*/ 1180301 h 4475309"/>
              <a:gd name="connsiteX193" fmla="*/ 249178 w 1880424"/>
              <a:gd name="connsiteY193" fmla="*/ 1191873 h 4475309"/>
              <a:gd name="connsiteX194" fmla="*/ 533125 w 1880424"/>
              <a:gd name="connsiteY194" fmla="*/ 1191873 h 4475309"/>
              <a:gd name="connsiteX195" fmla="*/ 547612 w 1880424"/>
              <a:gd name="connsiteY195" fmla="*/ 1180301 h 4475309"/>
              <a:gd name="connsiteX196" fmla="*/ 533125 w 1880424"/>
              <a:gd name="connsiteY196" fmla="*/ 1165837 h 4475309"/>
              <a:gd name="connsiteX197" fmla="*/ 249178 w 1880424"/>
              <a:gd name="connsiteY197" fmla="*/ 1165837 h 4475309"/>
              <a:gd name="connsiteX198" fmla="*/ 759124 w 1880424"/>
              <a:gd name="connsiteY198" fmla="*/ 980692 h 4475309"/>
              <a:gd name="connsiteX199" fmla="*/ 759124 w 1880424"/>
              <a:gd name="connsiteY199" fmla="*/ 1064586 h 4475309"/>
              <a:gd name="connsiteX200" fmla="*/ 846046 w 1880424"/>
              <a:gd name="connsiteY200" fmla="*/ 980692 h 4475309"/>
              <a:gd name="connsiteX201" fmla="*/ 759124 w 1880424"/>
              <a:gd name="connsiteY201" fmla="*/ 980692 h 4475309"/>
              <a:gd name="connsiteX202" fmla="*/ 921379 w 1880424"/>
              <a:gd name="connsiteY202" fmla="*/ 980692 h 4475309"/>
              <a:gd name="connsiteX203" fmla="*/ 759124 w 1880424"/>
              <a:gd name="connsiteY203" fmla="*/ 1131122 h 4475309"/>
              <a:gd name="connsiteX204" fmla="*/ 959045 w 1880424"/>
              <a:gd name="connsiteY204" fmla="*/ 1385697 h 4475309"/>
              <a:gd name="connsiteX205" fmla="*/ 1161865 w 1880424"/>
              <a:gd name="connsiteY205" fmla="*/ 1125336 h 4475309"/>
              <a:gd name="connsiteX206" fmla="*/ 1005404 w 1880424"/>
              <a:gd name="connsiteY206" fmla="*/ 980692 h 4475309"/>
              <a:gd name="connsiteX207" fmla="*/ 921379 w 1880424"/>
              <a:gd name="connsiteY207" fmla="*/ 980692 h 4475309"/>
              <a:gd name="connsiteX208" fmla="*/ 1080737 w 1880424"/>
              <a:gd name="connsiteY208" fmla="*/ 980692 h 4475309"/>
              <a:gd name="connsiteX209" fmla="*/ 1161865 w 1880424"/>
              <a:gd name="connsiteY209" fmla="*/ 1058800 h 4475309"/>
              <a:gd name="connsiteX210" fmla="*/ 1161865 w 1880424"/>
              <a:gd name="connsiteY210" fmla="*/ 980692 h 4475309"/>
              <a:gd name="connsiteX211" fmla="*/ 1080737 w 1880424"/>
              <a:gd name="connsiteY211" fmla="*/ 980692 h 4475309"/>
              <a:gd name="connsiteX212" fmla="*/ 1161865 w 1880424"/>
              <a:gd name="connsiteY212" fmla="*/ 1206338 h 4475309"/>
              <a:gd name="connsiteX213" fmla="*/ 990917 w 1880424"/>
              <a:gd name="connsiteY213" fmla="*/ 1426198 h 4475309"/>
              <a:gd name="connsiteX214" fmla="*/ 1161865 w 1880424"/>
              <a:gd name="connsiteY214" fmla="*/ 1648950 h 4475309"/>
              <a:gd name="connsiteX215" fmla="*/ 1161865 w 1880424"/>
              <a:gd name="connsiteY215" fmla="*/ 1206338 h 4475309"/>
              <a:gd name="connsiteX216" fmla="*/ 1225608 w 1880424"/>
              <a:gd name="connsiteY216" fmla="*/ 1478270 h 4475309"/>
              <a:gd name="connsiteX217" fmla="*/ 1225608 w 1880424"/>
              <a:gd name="connsiteY217" fmla="*/ 1741523 h 4475309"/>
              <a:gd name="connsiteX218" fmla="*/ 1715271 w 1880424"/>
              <a:gd name="connsiteY218" fmla="*/ 1741523 h 4475309"/>
              <a:gd name="connsiteX219" fmla="*/ 1225608 w 1880424"/>
              <a:gd name="connsiteY219" fmla="*/ 1478270 h 4475309"/>
              <a:gd name="connsiteX220" fmla="*/ 759124 w 1880424"/>
              <a:gd name="connsiteY220" fmla="*/ 1212123 h 4475309"/>
              <a:gd name="connsiteX221" fmla="*/ 759124 w 1880424"/>
              <a:gd name="connsiteY221" fmla="*/ 1640272 h 4475309"/>
              <a:gd name="connsiteX222" fmla="*/ 924276 w 1880424"/>
              <a:gd name="connsiteY222" fmla="*/ 1426198 h 4475309"/>
              <a:gd name="connsiteX223" fmla="*/ 759124 w 1880424"/>
              <a:gd name="connsiteY223" fmla="*/ 1212123 h 4475309"/>
              <a:gd name="connsiteX224" fmla="*/ 959045 w 1880424"/>
              <a:gd name="connsiteY224" fmla="*/ 1466698 h 4475309"/>
              <a:gd name="connsiteX225" fmla="*/ 759124 w 1880424"/>
              <a:gd name="connsiteY225" fmla="*/ 1721273 h 4475309"/>
              <a:gd name="connsiteX226" fmla="*/ 770713 w 1880424"/>
              <a:gd name="connsiteY226" fmla="*/ 1741523 h 4475309"/>
              <a:gd name="connsiteX227" fmla="*/ 1153172 w 1880424"/>
              <a:gd name="connsiteY227" fmla="*/ 1741523 h 4475309"/>
              <a:gd name="connsiteX228" fmla="*/ 1161865 w 1880424"/>
              <a:gd name="connsiteY228" fmla="*/ 1729952 h 4475309"/>
              <a:gd name="connsiteX229" fmla="*/ 959045 w 1880424"/>
              <a:gd name="connsiteY229" fmla="*/ 1466698 h 4475309"/>
              <a:gd name="connsiteX230" fmla="*/ 695380 w 1880424"/>
              <a:gd name="connsiteY230" fmla="*/ 1472484 h 4475309"/>
              <a:gd name="connsiteX231" fmla="*/ 202819 w 1880424"/>
              <a:gd name="connsiteY231" fmla="*/ 1741523 h 4475309"/>
              <a:gd name="connsiteX232" fmla="*/ 695380 w 1880424"/>
              <a:gd name="connsiteY232" fmla="*/ 1741523 h 4475309"/>
              <a:gd name="connsiteX233" fmla="*/ 695380 w 1880424"/>
              <a:gd name="connsiteY233" fmla="*/ 1472484 h 4475309"/>
              <a:gd name="connsiteX234" fmla="*/ 153563 w 1880424"/>
              <a:gd name="connsiteY234" fmla="*/ 1894847 h 4475309"/>
              <a:gd name="connsiteX235" fmla="*/ 141974 w 1880424"/>
              <a:gd name="connsiteY235" fmla="*/ 1906418 h 4475309"/>
              <a:gd name="connsiteX236" fmla="*/ 153563 w 1880424"/>
              <a:gd name="connsiteY236" fmla="*/ 1917990 h 4475309"/>
              <a:gd name="connsiteX237" fmla="*/ 440408 w 1880424"/>
              <a:gd name="connsiteY237" fmla="*/ 1917990 h 4475309"/>
              <a:gd name="connsiteX238" fmla="*/ 451997 w 1880424"/>
              <a:gd name="connsiteY238" fmla="*/ 1906418 h 4475309"/>
              <a:gd name="connsiteX239" fmla="*/ 440408 w 1880424"/>
              <a:gd name="connsiteY239" fmla="*/ 1894847 h 4475309"/>
              <a:gd name="connsiteX240" fmla="*/ 153563 w 1880424"/>
              <a:gd name="connsiteY240" fmla="*/ 1894847 h 4475309"/>
              <a:gd name="connsiteX241" fmla="*/ 153563 w 1880424"/>
              <a:gd name="connsiteY241" fmla="*/ 2004777 h 4475309"/>
              <a:gd name="connsiteX242" fmla="*/ 141974 w 1880424"/>
              <a:gd name="connsiteY242" fmla="*/ 2016348 h 4475309"/>
              <a:gd name="connsiteX243" fmla="*/ 153563 w 1880424"/>
              <a:gd name="connsiteY243" fmla="*/ 2030813 h 4475309"/>
              <a:gd name="connsiteX244" fmla="*/ 440408 w 1880424"/>
              <a:gd name="connsiteY244" fmla="*/ 2030813 h 4475309"/>
              <a:gd name="connsiteX245" fmla="*/ 451997 w 1880424"/>
              <a:gd name="connsiteY245" fmla="*/ 2016348 h 4475309"/>
              <a:gd name="connsiteX246" fmla="*/ 440408 w 1880424"/>
              <a:gd name="connsiteY246" fmla="*/ 2004777 h 4475309"/>
              <a:gd name="connsiteX247" fmla="*/ 153563 w 1880424"/>
              <a:gd name="connsiteY247" fmla="*/ 2004777 h 4475309"/>
              <a:gd name="connsiteX248" fmla="*/ 814175 w 1880424"/>
              <a:gd name="connsiteY248" fmla="*/ 1805167 h 4475309"/>
              <a:gd name="connsiteX249" fmla="*/ 961943 w 1880424"/>
              <a:gd name="connsiteY249" fmla="*/ 2016348 h 4475309"/>
              <a:gd name="connsiteX250" fmla="*/ 1109711 w 1880424"/>
              <a:gd name="connsiteY250" fmla="*/ 1805167 h 4475309"/>
              <a:gd name="connsiteX251" fmla="*/ 814175 w 1880424"/>
              <a:gd name="connsiteY251" fmla="*/ 1805167 h 4475309"/>
              <a:gd name="connsiteX252" fmla="*/ 1161865 w 1880424"/>
              <a:gd name="connsiteY252" fmla="*/ 1816738 h 4475309"/>
              <a:gd name="connsiteX253" fmla="*/ 993814 w 1880424"/>
              <a:gd name="connsiteY253" fmla="*/ 2059742 h 4475309"/>
              <a:gd name="connsiteX254" fmla="*/ 1161865 w 1880424"/>
              <a:gd name="connsiteY254" fmla="*/ 2305638 h 4475309"/>
              <a:gd name="connsiteX255" fmla="*/ 1161865 w 1880424"/>
              <a:gd name="connsiteY255" fmla="*/ 1816738 h 4475309"/>
              <a:gd name="connsiteX256" fmla="*/ 759124 w 1880424"/>
              <a:gd name="connsiteY256" fmla="*/ 1810953 h 4475309"/>
              <a:gd name="connsiteX257" fmla="*/ 759124 w 1880424"/>
              <a:gd name="connsiteY257" fmla="*/ 2308531 h 4475309"/>
              <a:gd name="connsiteX258" fmla="*/ 932969 w 1880424"/>
              <a:gd name="connsiteY258" fmla="*/ 2059742 h 4475309"/>
              <a:gd name="connsiteX259" fmla="*/ 759124 w 1880424"/>
              <a:gd name="connsiteY259" fmla="*/ 1810953 h 4475309"/>
              <a:gd name="connsiteX260" fmla="*/ 961943 w 1880424"/>
              <a:gd name="connsiteY260" fmla="*/ 2106028 h 4475309"/>
              <a:gd name="connsiteX261" fmla="*/ 770713 w 1880424"/>
              <a:gd name="connsiteY261" fmla="*/ 2380853 h 4475309"/>
              <a:gd name="connsiteX262" fmla="*/ 759124 w 1880424"/>
              <a:gd name="connsiteY262" fmla="*/ 2389532 h 4475309"/>
              <a:gd name="connsiteX263" fmla="*/ 759124 w 1880424"/>
              <a:gd name="connsiteY263" fmla="*/ 2395317 h 4475309"/>
              <a:gd name="connsiteX264" fmla="*/ 1161865 w 1880424"/>
              <a:gd name="connsiteY264" fmla="*/ 2395317 h 4475309"/>
              <a:gd name="connsiteX265" fmla="*/ 1161865 w 1880424"/>
              <a:gd name="connsiteY265" fmla="*/ 2383746 h 4475309"/>
              <a:gd name="connsiteX266" fmla="*/ 1150275 w 1880424"/>
              <a:gd name="connsiteY266" fmla="*/ 2375067 h 4475309"/>
              <a:gd name="connsiteX267" fmla="*/ 961943 w 1880424"/>
              <a:gd name="connsiteY267" fmla="*/ 2106028 h 4475309"/>
              <a:gd name="connsiteX268" fmla="*/ 750431 w 1880424"/>
              <a:gd name="connsiteY268" fmla="*/ 2458961 h 4475309"/>
              <a:gd name="connsiteX269" fmla="*/ 718560 w 1880424"/>
              <a:gd name="connsiteY269" fmla="*/ 2594927 h 4475309"/>
              <a:gd name="connsiteX270" fmla="*/ 1196634 w 1880424"/>
              <a:gd name="connsiteY270" fmla="*/ 2594927 h 4475309"/>
              <a:gd name="connsiteX271" fmla="*/ 1167659 w 1880424"/>
              <a:gd name="connsiteY271" fmla="*/ 2458961 h 4475309"/>
              <a:gd name="connsiteX272" fmla="*/ 750431 w 1880424"/>
              <a:gd name="connsiteY272" fmla="*/ 2458961 h 4475309"/>
              <a:gd name="connsiteX273" fmla="*/ 790995 w 1880424"/>
              <a:gd name="connsiteY273" fmla="*/ 2646999 h 4475309"/>
              <a:gd name="connsiteX274" fmla="*/ 956148 w 1880424"/>
              <a:gd name="connsiteY274" fmla="*/ 2728000 h 4475309"/>
              <a:gd name="connsiteX275" fmla="*/ 1118403 w 1880424"/>
              <a:gd name="connsiteY275" fmla="*/ 2646999 h 4475309"/>
              <a:gd name="connsiteX276" fmla="*/ 790995 w 1880424"/>
              <a:gd name="connsiteY276" fmla="*/ 2646999 h 4475309"/>
              <a:gd name="connsiteX277" fmla="*/ 1208223 w 1880424"/>
              <a:gd name="connsiteY277" fmla="*/ 2658571 h 4475309"/>
              <a:gd name="connsiteX278" fmla="*/ 1014096 w 1880424"/>
              <a:gd name="connsiteY278" fmla="*/ 2754036 h 4475309"/>
              <a:gd name="connsiteX279" fmla="*/ 1251685 w 1880424"/>
              <a:gd name="connsiteY279" fmla="*/ 2872645 h 4475309"/>
              <a:gd name="connsiteX280" fmla="*/ 1208223 w 1880424"/>
              <a:gd name="connsiteY280" fmla="*/ 2658571 h 4475309"/>
              <a:gd name="connsiteX281" fmla="*/ 704073 w 1880424"/>
              <a:gd name="connsiteY281" fmla="*/ 2661464 h 4475309"/>
              <a:gd name="connsiteX282" fmla="*/ 654817 w 1880424"/>
              <a:gd name="connsiteY282" fmla="*/ 2878431 h 4475309"/>
              <a:gd name="connsiteX283" fmla="*/ 898200 w 1880424"/>
              <a:gd name="connsiteY283" fmla="*/ 2754036 h 4475309"/>
              <a:gd name="connsiteX284" fmla="*/ 704073 w 1880424"/>
              <a:gd name="connsiteY284" fmla="*/ 2661464 h 4475309"/>
              <a:gd name="connsiteX285" fmla="*/ 956148 w 1880424"/>
              <a:gd name="connsiteY285" fmla="*/ 2782965 h 4475309"/>
              <a:gd name="connsiteX286" fmla="*/ 680893 w 1880424"/>
              <a:gd name="connsiteY286" fmla="*/ 2921824 h 4475309"/>
              <a:gd name="connsiteX287" fmla="*/ 953251 w 1880424"/>
              <a:gd name="connsiteY287" fmla="*/ 3037540 h 4475309"/>
              <a:gd name="connsiteX288" fmla="*/ 1234300 w 1880424"/>
              <a:gd name="connsiteY288" fmla="*/ 2921824 h 4475309"/>
              <a:gd name="connsiteX289" fmla="*/ 956148 w 1880424"/>
              <a:gd name="connsiteY289" fmla="*/ 2782965 h 4475309"/>
              <a:gd name="connsiteX290" fmla="*/ 1269069 w 1880424"/>
              <a:gd name="connsiteY290" fmla="*/ 2959432 h 4475309"/>
              <a:gd name="connsiteX291" fmla="*/ 1016994 w 1880424"/>
              <a:gd name="connsiteY291" fmla="*/ 3063576 h 4475309"/>
              <a:gd name="connsiteX292" fmla="*/ 1318325 w 1880424"/>
              <a:gd name="connsiteY292" fmla="*/ 3190864 h 4475309"/>
              <a:gd name="connsiteX293" fmla="*/ 1269069 w 1880424"/>
              <a:gd name="connsiteY293" fmla="*/ 2959432 h 4475309"/>
              <a:gd name="connsiteX294" fmla="*/ 634535 w 1880424"/>
              <a:gd name="connsiteY294" fmla="*/ 2956539 h 4475309"/>
              <a:gd name="connsiteX295" fmla="*/ 579484 w 1880424"/>
              <a:gd name="connsiteY295" fmla="*/ 3190864 h 4475309"/>
              <a:gd name="connsiteX296" fmla="*/ 889507 w 1880424"/>
              <a:gd name="connsiteY296" fmla="*/ 3063576 h 4475309"/>
              <a:gd name="connsiteX297" fmla="*/ 634535 w 1880424"/>
              <a:gd name="connsiteY297" fmla="*/ 2956539 h 4475309"/>
              <a:gd name="connsiteX298" fmla="*/ 953251 w 1880424"/>
              <a:gd name="connsiteY298" fmla="*/ 3092505 h 4475309"/>
              <a:gd name="connsiteX299" fmla="*/ 599766 w 1880424"/>
              <a:gd name="connsiteY299" fmla="*/ 3237150 h 4475309"/>
              <a:gd name="connsiteX300" fmla="*/ 938764 w 1880424"/>
              <a:gd name="connsiteY300" fmla="*/ 3399152 h 4475309"/>
              <a:gd name="connsiteX301" fmla="*/ 1295146 w 1880424"/>
              <a:gd name="connsiteY301" fmla="*/ 3237150 h 4475309"/>
              <a:gd name="connsiteX302" fmla="*/ 953251 w 1880424"/>
              <a:gd name="connsiteY302" fmla="*/ 3092505 h 4475309"/>
              <a:gd name="connsiteX303" fmla="*/ 1332812 w 1880424"/>
              <a:gd name="connsiteY303" fmla="*/ 3274758 h 4475309"/>
              <a:gd name="connsiteX304" fmla="*/ 999609 w 1880424"/>
              <a:gd name="connsiteY304" fmla="*/ 3425188 h 4475309"/>
              <a:gd name="connsiteX305" fmla="*/ 1396555 w 1880424"/>
              <a:gd name="connsiteY305" fmla="*/ 3613226 h 4475309"/>
              <a:gd name="connsiteX306" fmla="*/ 1402350 w 1880424"/>
              <a:gd name="connsiteY306" fmla="*/ 3613226 h 4475309"/>
              <a:gd name="connsiteX307" fmla="*/ 1332812 w 1880424"/>
              <a:gd name="connsiteY307" fmla="*/ 3274758 h 4475309"/>
              <a:gd name="connsiteX308" fmla="*/ 562099 w 1880424"/>
              <a:gd name="connsiteY308" fmla="*/ 3274758 h 4475309"/>
              <a:gd name="connsiteX309" fmla="*/ 483869 w 1880424"/>
              <a:gd name="connsiteY309" fmla="*/ 3601655 h 4475309"/>
              <a:gd name="connsiteX310" fmla="*/ 877918 w 1880424"/>
              <a:gd name="connsiteY310" fmla="*/ 3425188 h 4475309"/>
              <a:gd name="connsiteX311" fmla="*/ 562099 w 1880424"/>
              <a:gd name="connsiteY311" fmla="*/ 3274758 h 4475309"/>
              <a:gd name="connsiteX312" fmla="*/ 938764 w 1880424"/>
              <a:gd name="connsiteY312" fmla="*/ 3454117 h 4475309"/>
              <a:gd name="connsiteX313" fmla="*/ 582381 w 1880424"/>
              <a:gd name="connsiteY313" fmla="*/ 3613226 h 4475309"/>
              <a:gd name="connsiteX314" fmla="*/ 1277761 w 1880424"/>
              <a:gd name="connsiteY314" fmla="*/ 3613226 h 4475309"/>
              <a:gd name="connsiteX315" fmla="*/ 938764 w 1880424"/>
              <a:gd name="connsiteY315" fmla="*/ 3454117 h 4475309"/>
              <a:gd name="connsiteX316" fmla="*/ 463587 w 1880424"/>
              <a:gd name="connsiteY316" fmla="*/ 3676870 h 4475309"/>
              <a:gd name="connsiteX317" fmla="*/ 168050 w 1880424"/>
              <a:gd name="connsiteY317" fmla="*/ 4350915 h 4475309"/>
              <a:gd name="connsiteX318" fmla="*/ 304229 w 1880424"/>
              <a:gd name="connsiteY318" fmla="*/ 4350915 h 4475309"/>
              <a:gd name="connsiteX319" fmla="*/ 779406 w 1880424"/>
              <a:gd name="connsiteY319" fmla="*/ 3676870 h 4475309"/>
              <a:gd name="connsiteX320" fmla="*/ 463587 w 1880424"/>
              <a:gd name="connsiteY320" fmla="*/ 3676870 h 4475309"/>
              <a:gd name="connsiteX321" fmla="*/ 1103916 w 1880424"/>
              <a:gd name="connsiteY321" fmla="*/ 3676870 h 4475309"/>
              <a:gd name="connsiteX322" fmla="*/ 1570401 w 1880424"/>
              <a:gd name="connsiteY322" fmla="*/ 4350915 h 4475309"/>
              <a:gd name="connsiteX323" fmla="*/ 1715271 w 1880424"/>
              <a:gd name="connsiteY323" fmla="*/ 4350915 h 4475309"/>
              <a:gd name="connsiteX324" fmla="*/ 1419735 w 1880424"/>
              <a:gd name="connsiteY324" fmla="*/ 3676870 h 4475309"/>
              <a:gd name="connsiteX325" fmla="*/ 1103916 w 1880424"/>
              <a:gd name="connsiteY325" fmla="*/ 3676870 h 4475309"/>
              <a:gd name="connsiteX326" fmla="*/ 1497965 w 1880424"/>
              <a:gd name="connsiteY326" fmla="*/ 1886168 h 4475309"/>
              <a:gd name="connsiteX327" fmla="*/ 1483478 w 1880424"/>
              <a:gd name="connsiteY327" fmla="*/ 1900632 h 4475309"/>
              <a:gd name="connsiteX328" fmla="*/ 1497965 w 1880424"/>
              <a:gd name="connsiteY328" fmla="*/ 1912204 h 4475309"/>
              <a:gd name="connsiteX329" fmla="*/ 1781912 w 1880424"/>
              <a:gd name="connsiteY329" fmla="*/ 1912204 h 4475309"/>
              <a:gd name="connsiteX330" fmla="*/ 1793502 w 1880424"/>
              <a:gd name="connsiteY330" fmla="*/ 1900632 h 4475309"/>
              <a:gd name="connsiteX331" fmla="*/ 1781912 w 1880424"/>
              <a:gd name="connsiteY331" fmla="*/ 1886168 h 4475309"/>
              <a:gd name="connsiteX332" fmla="*/ 1497965 w 1880424"/>
              <a:gd name="connsiteY332" fmla="*/ 1886168 h 4475309"/>
              <a:gd name="connsiteX333" fmla="*/ 1497965 w 1880424"/>
              <a:gd name="connsiteY333" fmla="*/ 1998991 h 4475309"/>
              <a:gd name="connsiteX334" fmla="*/ 1483478 w 1880424"/>
              <a:gd name="connsiteY334" fmla="*/ 2010562 h 4475309"/>
              <a:gd name="connsiteX335" fmla="*/ 1497965 w 1880424"/>
              <a:gd name="connsiteY335" fmla="*/ 2022134 h 4475309"/>
              <a:gd name="connsiteX336" fmla="*/ 1781912 w 1880424"/>
              <a:gd name="connsiteY336" fmla="*/ 2022134 h 4475309"/>
              <a:gd name="connsiteX337" fmla="*/ 1793502 w 1880424"/>
              <a:gd name="connsiteY337" fmla="*/ 2010562 h 4475309"/>
              <a:gd name="connsiteX338" fmla="*/ 1781912 w 1880424"/>
              <a:gd name="connsiteY338" fmla="*/ 1998991 h 4475309"/>
              <a:gd name="connsiteX339" fmla="*/ 1497965 w 1880424"/>
              <a:gd name="connsiteY339" fmla="*/ 1998991 h 4475309"/>
              <a:gd name="connsiteX340" fmla="*/ 1428427 w 1880424"/>
              <a:gd name="connsiteY340" fmla="*/ 1055907 h 4475309"/>
              <a:gd name="connsiteX341" fmla="*/ 1413940 w 1880424"/>
              <a:gd name="connsiteY341" fmla="*/ 1070371 h 4475309"/>
              <a:gd name="connsiteX342" fmla="*/ 1428427 w 1880424"/>
              <a:gd name="connsiteY342" fmla="*/ 1081943 h 4475309"/>
              <a:gd name="connsiteX343" fmla="*/ 1712374 w 1880424"/>
              <a:gd name="connsiteY343" fmla="*/ 1081943 h 4475309"/>
              <a:gd name="connsiteX344" fmla="*/ 1723964 w 1880424"/>
              <a:gd name="connsiteY344" fmla="*/ 1070371 h 4475309"/>
              <a:gd name="connsiteX345" fmla="*/ 1712374 w 1880424"/>
              <a:gd name="connsiteY345" fmla="*/ 1055907 h 4475309"/>
              <a:gd name="connsiteX346" fmla="*/ 1428427 w 1880424"/>
              <a:gd name="connsiteY346" fmla="*/ 1055907 h 4475309"/>
              <a:gd name="connsiteX347" fmla="*/ 1428427 w 1880424"/>
              <a:gd name="connsiteY347" fmla="*/ 1165837 h 4475309"/>
              <a:gd name="connsiteX348" fmla="*/ 1413940 w 1880424"/>
              <a:gd name="connsiteY348" fmla="*/ 1180301 h 4475309"/>
              <a:gd name="connsiteX349" fmla="*/ 1428427 w 1880424"/>
              <a:gd name="connsiteY349" fmla="*/ 1191873 h 4475309"/>
              <a:gd name="connsiteX350" fmla="*/ 1712374 w 1880424"/>
              <a:gd name="connsiteY350" fmla="*/ 1191873 h 4475309"/>
              <a:gd name="connsiteX351" fmla="*/ 1723964 w 1880424"/>
              <a:gd name="connsiteY351" fmla="*/ 1180301 h 4475309"/>
              <a:gd name="connsiteX352" fmla="*/ 1712374 w 1880424"/>
              <a:gd name="connsiteY352" fmla="*/ 1165837 h 4475309"/>
              <a:gd name="connsiteX353" fmla="*/ 1428427 w 1880424"/>
              <a:gd name="connsiteY353" fmla="*/ 1165837 h 447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1880424" h="4475309">
                <a:moveTo>
                  <a:pt x="961943" y="0"/>
                </a:moveTo>
                <a:cubicBezTo>
                  <a:pt x="979327" y="0"/>
                  <a:pt x="990917" y="14465"/>
                  <a:pt x="990917" y="31822"/>
                </a:cubicBezTo>
                <a:lnTo>
                  <a:pt x="990917" y="231432"/>
                </a:lnTo>
                <a:lnTo>
                  <a:pt x="1219813" y="578579"/>
                </a:lnTo>
                <a:cubicBezTo>
                  <a:pt x="1225608" y="584365"/>
                  <a:pt x="1225608" y="590151"/>
                  <a:pt x="1225608" y="595937"/>
                </a:cubicBezTo>
                <a:lnTo>
                  <a:pt x="1225608" y="630651"/>
                </a:lnTo>
                <a:lnTo>
                  <a:pt x="1741348" y="919941"/>
                </a:lnTo>
                <a:cubicBezTo>
                  <a:pt x="1752938" y="928620"/>
                  <a:pt x="1758733" y="943084"/>
                  <a:pt x="1755835" y="954656"/>
                </a:cubicBezTo>
                <a:cubicBezTo>
                  <a:pt x="1752938" y="969120"/>
                  <a:pt x="1741348" y="980692"/>
                  <a:pt x="1726861" y="980692"/>
                </a:cubicBezTo>
                <a:lnTo>
                  <a:pt x="1654426" y="980692"/>
                </a:lnTo>
                <a:lnTo>
                  <a:pt x="1654426" y="1029871"/>
                </a:lnTo>
                <a:lnTo>
                  <a:pt x="1712374" y="1029871"/>
                </a:lnTo>
                <a:cubicBezTo>
                  <a:pt x="1732656" y="1029871"/>
                  <a:pt x="1750040" y="1047228"/>
                  <a:pt x="1750040" y="1070371"/>
                </a:cubicBezTo>
                <a:cubicBezTo>
                  <a:pt x="1750040" y="1090622"/>
                  <a:pt x="1732656" y="1107979"/>
                  <a:pt x="1712374" y="1107979"/>
                </a:cubicBezTo>
                <a:lnTo>
                  <a:pt x="1654426" y="1107979"/>
                </a:lnTo>
                <a:lnTo>
                  <a:pt x="1654426" y="1142694"/>
                </a:lnTo>
                <a:lnTo>
                  <a:pt x="1712374" y="1142694"/>
                </a:lnTo>
                <a:cubicBezTo>
                  <a:pt x="1732656" y="1142694"/>
                  <a:pt x="1750040" y="1160051"/>
                  <a:pt x="1750040" y="1180301"/>
                </a:cubicBezTo>
                <a:cubicBezTo>
                  <a:pt x="1750040" y="1200552"/>
                  <a:pt x="1732656" y="1217909"/>
                  <a:pt x="1712374" y="1217909"/>
                </a:cubicBezTo>
                <a:lnTo>
                  <a:pt x="1654426" y="1217909"/>
                </a:lnTo>
                <a:lnTo>
                  <a:pt x="1654426" y="1322053"/>
                </a:lnTo>
                <a:cubicBezTo>
                  <a:pt x="1654426" y="1336518"/>
                  <a:pt x="1642836" y="1348089"/>
                  <a:pt x="1628349" y="1348089"/>
                </a:cubicBezTo>
                <a:lnTo>
                  <a:pt x="1500862" y="1348089"/>
                </a:lnTo>
                <a:cubicBezTo>
                  <a:pt x="1489273" y="1348089"/>
                  <a:pt x="1477683" y="1336518"/>
                  <a:pt x="1477683" y="1322053"/>
                </a:cubicBezTo>
                <a:lnTo>
                  <a:pt x="1477683" y="1217909"/>
                </a:lnTo>
                <a:lnTo>
                  <a:pt x="1428427" y="1217909"/>
                </a:lnTo>
                <a:cubicBezTo>
                  <a:pt x="1405248" y="1217909"/>
                  <a:pt x="1390761" y="1200552"/>
                  <a:pt x="1390761" y="1180301"/>
                </a:cubicBezTo>
                <a:cubicBezTo>
                  <a:pt x="1390761" y="1160051"/>
                  <a:pt x="1405248" y="1142694"/>
                  <a:pt x="1428427" y="1142694"/>
                </a:cubicBezTo>
                <a:lnTo>
                  <a:pt x="1477683" y="1142694"/>
                </a:lnTo>
                <a:lnTo>
                  <a:pt x="1477683" y="1107979"/>
                </a:lnTo>
                <a:lnTo>
                  <a:pt x="1428427" y="1107979"/>
                </a:lnTo>
                <a:cubicBezTo>
                  <a:pt x="1405248" y="1107979"/>
                  <a:pt x="1390761" y="1090622"/>
                  <a:pt x="1390761" y="1070371"/>
                </a:cubicBezTo>
                <a:cubicBezTo>
                  <a:pt x="1390761" y="1047228"/>
                  <a:pt x="1405248" y="1029871"/>
                  <a:pt x="1428427" y="1029871"/>
                </a:cubicBezTo>
                <a:lnTo>
                  <a:pt x="1477683" y="1029871"/>
                </a:lnTo>
                <a:lnTo>
                  <a:pt x="1477683" y="980692"/>
                </a:lnTo>
                <a:lnTo>
                  <a:pt x="1225608" y="980692"/>
                </a:lnTo>
                <a:lnTo>
                  <a:pt x="1225608" y="1405947"/>
                </a:lnTo>
                <a:lnTo>
                  <a:pt x="1854347" y="1744416"/>
                </a:lnTo>
                <a:cubicBezTo>
                  <a:pt x="1868835" y="1750202"/>
                  <a:pt x="1874629" y="1764666"/>
                  <a:pt x="1868835" y="1779131"/>
                </a:cubicBezTo>
                <a:cubicBezTo>
                  <a:pt x="1865937" y="1793595"/>
                  <a:pt x="1854347" y="1805167"/>
                  <a:pt x="1839860" y="1805167"/>
                </a:cubicBezTo>
                <a:lnTo>
                  <a:pt x="1723964" y="1805167"/>
                </a:lnTo>
                <a:lnTo>
                  <a:pt x="1723964" y="1863025"/>
                </a:lnTo>
                <a:lnTo>
                  <a:pt x="1781912" y="1863025"/>
                </a:lnTo>
                <a:cubicBezTo>
                  <a:pt x="1802194" y="1863025"/>
                  <a:pt x="1819578" y="1880382"/>
                  <a:pt x="1819578" y="1900632"/>
                </a:cubicBezTo>
                <a:cubicBezTo>
                  <a:pt x="1819578" y="1920883"/>
                  <a:pt x="1802194" y="1938240"/>
                  <a:pt x="1781912" y="1938240"/>
                </a:cubicBezTo>
                <a:lnTo>
                  <a:pt x="1723964" y="1938240"/>
                </a:lnTo>
                <a:lnTo>
                  <a:pt x="1723964" y="1972955"/>
                </a:lnTo>
                <a:lnTo>
                  <a:pt x="1781912" y="1972955"/>
                </a:lnTo>
                <a:cubicBezTo>
                  <a:pt x="1802194" y="1972955"/>
                  <a:pt x="1819578" y="1990312"/>
                  <a:pt x="1819578" y="2010562"/>
                </a:cubicBezTo>
                <a:cubicBezTo>
                  <a:pt x="1819578" y="2030813"/>
                  <a:pt x="1802194" y="2048170"/>
                  <a:pt x="1781912" y="2048170"/>
                </a:cubicBezTo>
                <a:lnTo>
                  <a:pt x="1723964" y="2048170"/>
                </a:lnTo>
                <a:lnTo>
                  <a:pt x="1723964" y="2152314"/>
                </a:lnTo>
                <a:cubicBezTo>
                  <a:pt x="1723964" y="2166779"/>
                  <a:pt x="1712374" y="2178350"/>
                  <a:pt x="1697887" y="2178350"/>
                </a:cubicBezTo>
                <a:lnTo>
                  <a:pt x="1570401" y="2178350"/>
                </a:lnTo>
                <a:cubicBezTo>
                  <a:pt x="1558811" y="2178350"/>
                  <a:pt x="1547221" y="2166779"/>
                  <a:pt x="1547221" y="2152314"/>
                </a:cubicBezTo>
                <a:lnTo>
                  <a:pt x="1547221" y="2048170"/>
                </a:lnTo>
                <a:lnTo>
                  <a:pt x="1497965" y="2048170"/>
                </a:lnTo>
                <a:cubicBezTo>
                  <a:pt x="1474786" y="2048170"/>
                  <a:pt x="1460299" y="2030813"/>
                  <a:pt x="1460299" y="2010562"/>
                </a:cubicBezTo>
                <a:cubicBezTo>
                  <a:pt x="1460299" y="1990312"/>
                  <a:pt x="1474786" y="1972955"/>
                  <a:pt x="1497965" y="1972955"/>
                </a:cubicBezTo>
                <a:lnTo>
                  <a:pt x="1547221" y="1972955"/>
                </a:lnTo>
                <a:lnTo>
                  <a:pt x="1547221" y="1938240"/>
                </a:lnTo>
                <a:lnTo>
                  <a:pt x="1497965" y="1938240"/>
                </a:lnTo>
                <a:cubicBezTo>
                  <a:pt x="1474786" y="1938240"/>
                  <a:pt x="1460299" y="1920883"/>
                  <a:pt x="1460299" y="1900632"/>
                </a:cubicBezTo>
                <a:cubicBezTo>
                  <a:pt x="1460299" y="1880382"/>
                  <a:pt x="1474786" y="1863025"/>
                  <a:pt x="1497965" y="1863025"/>
                </a:cubicBezTo>
                <a:lnTo>
                  <a:pt x="1547221" y="1863025"/>
                </a:lnTo>
                <a:lnTo>
                  <a:pt x="1547221" y="1805167"/>
                </a:lnTo>
                <a:lnTo>
                  <a:pt x="1225608" y="1805167"/>
                </a:lnTo>
                <a:lnTo>
                  <a:pt x="1225608" y="2424246"/>
                </a:lnTo>
                <a:lnTo>
                  <a:pt x="1471888" y="3636369"/>
                </a:lnTo>
                <a:lnTo>
                  <a:pt x="1793502" y="4371165"/>
                </a:lnTo>
                <a:cubicBezTo>
                  <a:pt x="1793502" y="4374058"/>
                  <a:pt x="1796399" y="4379844"/>
                  <a:pt x="1796399" y="4382737"/>
                </a:cubicBezTo>
                <a:lnTo>
                  <a:pt x="1880424" y="4382737"/>
                </a:lnTo>
                <a:lnTo>
                  <a:pt x="1880424" y="4475309"/>
                </a:lnTo>
                <a:lnTo>
                  <a:pt x="1408145" y="4475309"/>
                </a:lnTo>
                <a:lnTo>
                  <a:pt x="1408145" y="4382737"/>
                </a:lnTo>
                <a:lnTo>
                  <a:pt x="1515350" y="4382737"/>
                </a:lnTo>
                <a:lnTo>
                  <a:pt x="1025686" y="3676870"/>
                </a:lnTo>
                <a:lnTo>
                  <a:pt x="857636" y="3676870"/>
                </a:lnTo>
                <a:lnTo>
                  <a:pt x="359280" y="4382737"/>
                </a:lnTo>
                <a:lnTo>
                  <a:pt x="475177" y="4382737"/>
                </a:lnTo>
                <a:lnTo>
                  <a:pt x="475177" y="4475309"/>
                </a:lnTo>
                <a:lnTo>
                  <a:pt x="0" y="4475309"/>
                </a:lnTo>
                <a:lnTo>
                  <a:pt x="0" y="4382737"/>
                </a:lnTo>
                <a:lnTo>
                  <a:pt x="86923" y="4382737"/>
                </a:lnTo>
                <a:cubicBezTo>
                  <a:pt x="86923" y="4379844"/>
                  <a:pt x="89820" y="4374058"/>
                  <a:pt x="89820" y="4371165"/>
                </a:cubicBezTo>
                <a:lnTo>
                  <a:pt x="411434" y="3636369"/>
                </a:lnTo>
                <a:lnTo>
                  <a:pt x="695380" y="2421353"/>
                </a:lnTo>
                <a:lnTo>
                  <a:pt x="695380" y="1805167"/>
                </a:lnTo>
                <a:lnTo>
                  <a:pt x="382459" y="1805167"/>
                </a:lnTo>
                <a:lnTo>
                  <a:pt x="382459" y="1868811"/>
                </a:lnTo>
                <a:lnTo>
                  <a:pt x="440408" y="1868811"/>
                </a:lnTo>
                <a:cubicBezTo>
                  <a:pt x="460690" y="1868811"/>
                  <a:pt x="478074" y="1886168"/>
                  <a:pt x="478074" y="1906418"/>
                </a:cubicBezTo>
                <a:cubicBezTo>
                  <a:pt x="478074" y="1926668"/>
                  <a:pt x="460690" y="1944026"/>
                  <a:pt x="440408" y="1944026"/>
                </a:cubicBezTo>
                <a:lnTo>
                  <a:pt x="382459" y="1944026"/>
                </a:lnTo>
                <a:lnTo>
                  <a:pt x="382459" y="1978741"/>
                </a:lnTo>
                <a:lnTo>
                  <a:pt x="440408" y="1978741"/>
                </a:lnTo>
                <a:cubicBezTo>
                  <a:pt x="460690" y="1978741"/>
                  <a:pt x="478074" y="1996098"/>
                  <a:pt x="478074" y="2016348"/>
                </a:cubicBezTo>
                <a:cubicBezTo>
                  <a:pt x="478074" y="2036598"/>
                  <a:pt x="460690" y="2053956"/>
                  <a:pt x="440408" y="2053956"/>
                </a:cubicBezTo>
                <a:lnTo>
                  <a:pt x="382459" y="2053956"/>
                </a:lnTo>
                <a:lnTo>
                  <a:pt x="382459" y="2158100"/>
                </a:lnTo>
                <a:cubicBezTo>
                  <a:pt x="382459" y="2172564"/>
                  <a:pt x="370870" y="2184136"/>
                  <a:pt x="356383" y="2184136"/>
                </a:cubicBezTo>
                <a:lnTo>
                  <a:pt x="228896" y="2184136"/>
                </a:lnTo>
                <a:cubicBezTo>
                  <a:pt x="214409" y="2184136"/>
                  <a:pt x="202819" y="2172564"/>
                  <a:pt x="202819" y="2158100"/>
                </a:cubicBezTo>
                <a:lnTo>
                  <a:pt x="202819" y="2053956"/>
                </a:lnTo>
                <a:lnTo>
                  <a:pt x="153563" y="2053956"/>
                </a:lnTo>
                <a:cubicBezTo>
                  <a:pt x="133281" y="2053956"/>
                  <a:pt x="115897" y="2036598"/>
                  <a:pt x="115897" y="2016348"/>
                </a:cubicBezTo>
                <a:cubicBezTo>
                  <a:pt x="115897" y="1996098"/>
                  <a:pt x="133281" y="1978741"/>
                  <a:pt x="153563" y="1978741"/>
                </a:cubicBezTo>
                <a:lnTo>
                  <a:pt x="202819" y="1978741"/>
                </a:lnTo>
                <a:lnTo>
                  <a:pt x="202819" y="1944026"/>
                </a:lnTo>
                <a:lnTo>
                  <a:pt x="153563" y="1944026"/>
                </a:lnTo>
                <a:cubicBezTo>
                  <a:pt x="133281" y="1944026"/>
                  <a:pt x="115897" y="1926668"/>
                  <a:pt x="115897" y="1906418"/>
                </a:cubicBezTo>
                <a:cubicBezTo>
                  <a:pt x="115897" y="1886168"/>
                  <a:pt x="133281" y="1868811"/>
                  <a:pt x="153563" y="1868811"/>
                </a:cubicBezTo>
                <a:lnTo>
                  <a:pt x="202819" y="1868811"/>
                </a:lnTo>
                <a:lnTo>
                  <a:pt x="202819" y="1805167"/>
                </a:lnTo>
                <a:lnTo>
                  <a:pt x="81128" y="1805167"/>
                </a:lnTo>
                <a:cubicBezTo>
                  <a:pt x="66641" y="1805167"/>
                  <a:pt x="52154" y="1793595"/>
                  <a:pt x="49256" y="1779131"/>
                </a:cubicBezTo>
                <a:cubicBezTo>
                  <a:pt x="46359" y="1767559"/>
                  <a:pt x="52154" y="1750202"/>
                  <a:pt x="63743" y="1744416"/>
                </a:cubicBezTo>
                <a:lnTo>
                  <a:pt x="695380" y="1400162"/>
                </a:lnTo>
                <a:lnTo>
                  <a:pt x="695380" y="980692"/>
                </a:lnTo>
                <a:lnTo>
                  <a:pt x="475177" y="980692"/>
                </a:lnTo>
                <a:lnTo>
                  <a:pt x="475177" y="1029871"/>
                </a:lnTo>
                <a:lnTo>
                  <a:pt x="533125" y="1029871"/>
                </a:lnTo>
                <a:cubicBezTo>
                  <a:pt x="553407" y="1029871"/>
                  <a:pt x="570791" y="1047228"/>
                  <a:pt x="570791" y="1070371"/>
                </a:cubicBezTo>
                <a:cubicBezTo>
                  <a:pt x="570791" y="1090622"/>
                  <a:pt x="553407" y="1107979"/>
                  <a:pt x="533125" y="1107979"/>
                </a:cubicBezTo>
                <a:lnTo>
                  <a:pt x="475177" y="1107979"/>
                </a:lnTo>
                <a:lnTo>
                  <a:pt x="475177" y="1142694"/>
                </a:lnTo>
                <a:lnTo>
                  <a:pt x="533125" y="1142694"/>
                </a:lnTo>
                <a:cubicBezTo>
                  <a:pt x="553407" y="1142694"/>
                  <a:pt x="570791" y="1160051"/>
                  <a:pt x="570791" y="1180301"/>
                </a:cubicBezTo>
                <a:cubicBezTo>
                  <a:pt x="570791" y="1200552"/>
                  <a:pt x="553407" y="1217909"/>
                  <a:pt x="533125" y="1217909"/>
                </a:cubicBezTo>
                <a:lnTo>
                  <a:pt x="475177" y="1217909"/>
                </a:lnTo>
                <a:lnTo>
                  <a:pt x="475177" y="1322053"/>
                </a:lnTo>
                <a:cubicBezTo>
                  <a:pt x="475177" y="1336518"/>
                  <a:pt x="463587" y="1348089"/>
                  <a:pt x="451997" y="1348089"/>
                </a:cubicBezTo>
                <a:lnTo>
                  <a:pt x="324511" y="1348089"/>
                </a:lnTo>
                <a:cubicBezTo>
                  <a:pt x="310024" y="1348089"/>
                  <a:pt x="298434" y="1336518"/>
                  <a:pt x="298434" y="1322053"/>
                </a:cubicBezTo>
                <a:lnTo>
                  <a:pt x="298434" y="1217909"/>
                </a:lnTo>
                <a:lnTo>
                  <a:pt x="249178" y="1217909"/>
                </a:lnTo>
                <a:cubicBezTo>
                  <a:pt x="228896" y="1217909"/>
                  <a:pt x="211512" y="1200552"/>
                  <a:pt x="211512" y="1180301"/>
                </a:cubicBezTo>
                <a:cubicBezTo>
                  <a:pt x="211512" y="1160051"/>
                  <a:pt x="228896" y="1142694"/>
                  <a:pt x="249178" y="1142694"/>
                </a:cubicBezTo>
                <a:lnTo>
                  <a:pt x="298434" y="1142694"/>
                </a:lnTo>
                <a:lnTo>
                  <a:pt x="298434" y="1107979"/>
                </a:lnTo>
                <a:lnTo>
                  <a:pt x="249178" y="1107979"/>
                </a:lnTo>
                <a:cubicBezTo>
                  <a:pt x="228896" y="1107979"/>
                  <a:pt x="211512" y="1090622"/>
                  <a:pt x="211512" y="1070371"/>
                </a:cubicBezTo>
                <a:cubicBezTo>
                  <a:pt x="211512" y="1047228"/>
                  <a:pt x="228896" y="1029871"/>
                  <a:pt x="249178" y="1029871"/>
                </a:cubicBezTo>
                <a:lnTo>
                  <a:pt x="298434" y="1029871"/>
                </a:lnTo>
                <a:lnTo>
                  <a:pt x="298434" y="980692"/>
                </a:lnTo>
                <a:lnTo>
                  <a:pt x="194127" y="980692"/>
                </a:lnTo>
                <a:cubicBezTo>
                  <a:pt x="179640" y="980692"/>
                  <a:pt x="168050" y="969120"/>
                  <a:pt x="162256" y="954656"/>
                </a:cubicBezTo>
                <a:cubicBezTo>
                  <a:pt x="159358" y="943084"/>
                  <a:pt x="165153" y="928620"/>
                  <a:pt x="176743" y="919941"/>
                </a:cubicBezTo>
                <a:lnTo>
                  <a:pt x="695380" y="624865"/>
                </a:lnTo>
                <a:lnTo>
                  <a:pt x="695380" y="595937"/>
                </a:lnTo>
                <a:cubicBezTo>
                  <a:pt x="695380" y="590151"/>
                  <a:pt x="698278" y="584365"/>
                  <a:pt x="701175" y="578579"/>
                </a:cubicBezTo>
                <a:lnTo>
                  <a:pt x="930071" y="231432"/>
                </a:lnTo>
                <a:lnTo>
                  <a:pt x="930071" y="31822"/>
                </a:lnTo>
                <a:cubicBezTo>
                  <a:pt x="930071" y="14465"/>
                  <a:pt x="944558" y="0"/>
                  <a:pt x="961943" y="0"/>
                </a:cubicBezTo>
                <a:close/>
                <a:moveTo>
                  <a:pt x="961943" y="297968"/>
                </a:moveTo>
                <a:lnTo>
                  <a:pt x="759124" y="604615"/>
                </a:lnTo>
                <a:lnTo>
                  <a:pt x="759124" y="621973"/>
                </a:lnTo>
                <a:cubicBezTo>
                  <a:pt x="759124" y="621973"/>
                  <a:pt x="759124" y="624865"/>
                  <a:pt x="759124" y="624865"/>
                </a:cubicBezTo>
                <a:cubicBezTo>
                  <a:pt x="759124" y="624865"/>
                  <a:pt x="759124" y="627758"/>
                  <a:pt x="762021" y="627758"/>
                </a:cubicBezTo>
                <a:lnTo>
                  <a:pt x="1161865" y="627758"/>
                </a:lnTo>
                <a:lnTo>
                  <a:pt x="1161865" y="604615"/>
                </a:lnTo>
                <a:lnTo>
                  <a:pt x="961943" y="297968"/>
                </a:lnTo>
                <a:close/>
                <a:moveTo>
                  <a:pt x="764918" y="679831"/>
                </a:moveTo>
                <a:lnTo>
                  <a:pt x="964840" y="867869"/>
                </a:lnTo>
                <a:lnTo>
                  <a:pt x="1161865" y="679831"/>
                </a:lnTo>
                <a:lnTo>
                  <a:pt x="764918" y="679831"/>
                </a:lnTo>
                <a:close/>
                <a:moveTo>
                  <a:pt x="1225608" y="702974"/>
                </a:moveTo>
                <a:lnTo>
                  <a:pt x="1225608" y="917048"/>
                </a:lnTo>
                <a:lnTo>
                  <a:pt x="1605170" y="917048"/>
                </a:lnTo>
                <a:lnTo>
                  <a:pt x="1225608" y="702974"/>
                </a:lnTo>
                <a:close/>
                <a:moveTo>
                  <a:pt x="1161865" y="749260"/>
                </a:moveTo>
                <a:lnTo>
                  <a:pt x="999609" y="902583"/>
                </a:lnTo>
                <a:lnTo>
                  <a:pt x="1014096" y="917048"/>
                </a:lnTo>
                <a:lnTo>
                  <a:pt x="1161865" y="917048"/>
                </a:lnTo>
                <a:lnTo>
                  <a:pt x="1161865" y="749260"/>
                </a:lnTo>
                <a:close/>
                <a:moveTo>
                  <a:pt x="695380" y="697188"/>
                </a:moveTo>
                <a:lnTo>
                  <a:pt x="312921" y="917048"/>
                </a:lnTo>
                <a:lnTo>
                  <a:pt x="695380" y="917048"/>
                </a:lnTo>
                <a:lnTo>
                  <a:pt x="695380" y="697188"/>
                </a:lnTo>
                <a:close/>
                <a:moveTo>
                  <a:pt x="759124" y="743474"/>
                </a:moveTo>
                <a:lnTo>
                  <a:pt x="759124" y="917048"/>
                </a:lnTo>
                <a:lnTo>
                  <a:pt x="912687" y="917048"/>
                </a:lnTo>
                <a:lnTo>
                  <a:pt x="927174" y="902583"/>
                </a:lnTo>
                <a:lnTo>
                  <a:pt x="759124" y="743474"/>
                </a:lnTo>
                <a:close/>
                <a:moveTo>
                  <a:pt x="249178" y="1055907"/>
                </a:moveTo>
                <a:cubicBezTo>
                  <a:pt x="243383" y="1055907"/>
                  <a:pt x="237588" y="1061693"/>
                  <a:pt x="237588" y="1070371"/>
                </a:cubicBezTo>
                <a:cubicBezTo>
                  <a:pt x="237588" y="1076157"/>
                  <a:pt x="243383" y="1081943"/>
                  <a:pt x="249178" y="1081943"/>
                </a:cubicBezTo>
                <a:lnTo>
                  <a:pt x="533125" y="1081943"/>
                </a:lnTo>
                <a:cubicBezTo>
                  <a:pt x="541817" y="1081943"/>
                  <a:pt x="547612" y="1076157"/>
                  <a:pt x="547612" y="1070371"/>
                </a:cubicBezTo>
                <a:cubicBezTo>
                  <a:pt x="547612" y="1061693"/>
                  <a:pt x="541817" y="1055907"/>
                  <a:pt x="533125" y="1055907"/>
                </a:cubicBezTo>
                <a:lnTo>
                  <a:pt x="249178" y="1055907"/>
                </a:lnTo>
                <a:close/>
                <a:moveTo>
                  <a:pt x="249178" y="1165837"/>
                </a:moveTo>
                <a:cubicBezTo>
                  <a:pt x="243383" y="1165837"/>
                  <a:pt x="237588" y="1171623"/>
                  <a:pt x="237588" y="1180301"/>
                </a:cubicBezTo>
                <a:cubicBezTo>
                  <a:pt x="237588" y="1186087"/>
                  <a:pt x="243383" y="1191873"/>
                  <a:pt x="249178" y="1191873"/>
                </a:cubicBezTo>
                <a:lnTo>
                  <a:pt x="533125" y="1191873"/>
                </a:lnTo>
                <a:cubicBezTo>
                  <a:pt x="541817" y="1191873"/>
                  <a:pt x="547612" y="1186087"/>
                  <a:pt x="547612" y="1180301"/>
                </a:cubicBezTo>
                <a:cubicBezTo>
                  <a:pt x="547612" y="1171623"/>
                  <a:pt x="541817" y="1165837"/>
                  <a:pt x="533125" y="1165837"/>
                </a:cubicBezTo>
                <a:lnTo>
                  <a:pt x="249178" y="1165837"/>
                </a:lnTo>
                <a:close/>
                <a:moveTo>
                  <a:pt x="759124" y="980692"/>
                </a:moveTo>
                <a:lnTo>
                  <a:pt x="759124" y="1064586"/>
                </a:lnTo>
                <a:lnTo>
                  <a:pt x="846046" y="980692"/>
                </a:lnTo>
                <a:lnTo>
                  <a:pt x="759124" y="980692"/>
                </a:lnTo>
                <a:close/>
                <a:moveTo>
                  <a:pt x="921379" y="980692"/>
                </a:moveTo>
                <a:lnTo>
                  <a:pt x="759124" y="1131122"/>
                </a:lnTo>
                <a:lnTo>
                  <a:pt x="959045" y="1385697"/>
                </a:lnTo>
                <a:lnTo>
                  <a:pt x="1161865" y="1125336"/>
                </a:lnTo>
                <a:lnTo>
                  <a:pt x="1005404" y="980692"/>
                </a:lnTo>
                <a:lnTo>
                  <a:pt x="921379" y="980692"/>
                </a:lnTo>
                <a:close/>
                <a:moveTo>
                  <a:pt x="1080737" y="980692"/>
                </a:moveTo>
                <a:lnTo>
                  <a:pt x="1161865" y="1058800"/>
                </a:lnTo>
                <a:lnTo>
                  <a:pt x="1161865" y="980692"/>
                </a:lnTo>
                <a:lnTo>
                  <a:pt x="1080737" y="980692"/>
                </a:lnTo>
                <a:close/>
                <a:moveTo>
                  <a:pt x="1161865" y="1206338"/>
                </a:moveTo>
                <a:lnTo>
                  <a:pt x="990917" y="1426198"/>
                </a:lnTo>
                <a:lnTo>
                  <a:pt x="1161865" y="1648950"/>
                </a:lnTo>
                <a:lnTo>
                  <a:pt x="1161865" y="1206338"/>
                </a:lnTo>
                <a:close/>
                <a:moveTo>
                  <a:pt x="1225608" y="1478270"/>
                </a:moveTo>
                <a:lnTo>
                  <a:pt x="1225608" y="1741523"/>
                </a:lnTo>
                <a:lnTo>
                  <a:pt x="1715271" y="1741523"/>
                </a:lnTo>
                <a:lnTo>
                  <a:pt x="1225608" y="1478270"/>
                </a:lnTo>
                <a:close/>
                <a:moveTo>
                  <a:pt x="759124" y="1212123"/>
                </a:moveTo>
                <a:lnTo>
                  <a:pt x="759124" y="1640272"/>
                </a:lnTo>
                <a:lnTo>
                  <a:pt x="924276" y="1426198"/>
                </a:lnTo>
                <a:lnTo>
                  <a:pt x="759124" y="1212123"/>
                </a:lnTo>
                <a:close/>
                <a:moveTo>
                  <a:pt x="959045" y="1466698"/>
                </a:moveTo>
                <a:lnTo>
                  <a:pt x="759124" y="1721273"/>
                </a:lnTo>
                <a:lnTo>
                  <a:pt x="770713" y="1741523"/>
                </a:lnTo>
                <a:lnTo>
                  <a:pt x="1153172" y="1741523"/>
                </a:lnTo>
                <a:lnTo>
                  <a:pt x="1161865" y="1729952"/>
                </a:lnTo>
                <a:lnTo>
                  <a:pt x="959045" y="1466698"/>
                </a:lnTo>
                <a:close/>
                <a:moveTo>
                  <a:pt x="695380" y="1472484"/>
                </a:moveTo>
                <a:lnTo>
                  <a:pt x="202819" y="1741523"/>
                </a:lnTo>
                <a:lnTo>
                  <a:pt x="695380" y="1741523"/>
                </a:lnTo>
                <a:lnTo>
                  <a:pt x="695380" y="1472484"/>
                </a:lnTo>
                <a:close/>
                <a:moveTo>
                  <a:pt x="153563" y="1894847"/>
                </a:moveTo>
                <a:cubicBezTo>
                  <a:pt x="147769" y="1894847"/>
                  <a:pt x="141974" y="1900632"/>
                  <a:pt x="141974" y="1906418"/>
                </a:cubicBezTo>
                <a:cubicBezTo>
                  <a:pt x="141974" y="1912204"/>
                  <a:pt x="147769" y="1917990"/>
                  <a:pt x="153563" y="1917990"/>
                </a:cubicBezTo>
                <a:lnTo>
                  <a:pt x="440408" y="1917990"/>
                </a:lnTo>
                <a:cubicBezTo>
                  <a:pt x="446203" y="1917990"/>
                  <a:pt x="451997" y="1912204"/>
                  <a:pt x="451997" y="1906418"/>
                </a:cubicBezTo>
                <a:cubicBezTo>
                  <a:pt x="451997" y="1900632"/>
                  <a:pt x="446203" y="1894847"/>
                  <a:pt x="440408" y="1894847"/>
                </a:cubicBezTo>
                <a:lnTo>
                  <a:pt x="153563" y="1894847"/>
                </a:lnTo>
                <a:close/>
                <a:moveTo>
                  <a:pt x="153563" y="2004777"/>
                </a:moveTo>
                <a:cubicBezTo>
                  <a:pt x="147769" y="2004777"/>
                  <a:pt x="141974" y="2010562"/>
                  <a:pt x="141974" y="2016348"/>
                </a:cubicBezTo>
                <a:cubicBezTo>
                  <a:pt x="141974" y="2025027"/>
                  <a:pt x="147769" y="2030813"/>
                  <a:pt x="153563" y="2030813"/>
                </a:cubicBezTo>
                <a:lnTo>
                  <a:pt x="440408" y="2030813"/>
                </a:lnTo>
                <a:cubicBezTo>
                  <a:pt x="446203" y="2030813"/>
                  <a:pt x="451997" y="2025027"/>
                  <a:pt x="451997" y="2016348"/>
                </a:cubicBezTo>
                <a:cubicBezTo>
                  <a:pt x="451997" y="2010562"/>
                  <a:pt x="446203" y="2004777"/>
                  <a:pt x="440408" y="2004777"/>
                </a:cubicBezTo>
                <a:lnTo>
                  <a:pt x="153563" y="2004777"/>
                </a:lnTo>
                <a:close/>
                <a:moveTo>
                  <a:pt x="814175" y="1805167"/>
                </a:moveTo>
                <a:lnTo>
                  <a:pt x="961943" y="2016348"/>
                </a:lnTo>
                <a:lnTo>
                  <a:pt x="1109711" y="1805167"/>
                </a:lnTo>
                <a:lnTo>
                  <a:pt x="814175" y="1805167"/>
                </a:lnTo>
                <a:close/>
                <a:moveTo>
                  <a:pt x="1161865" y="1816738"/>
                </a:moveTo>
                <a:lnTo>
                  <a:pt x="993814" y="2059742"/>
                </a:lnTo>
                <a:lnTo>
                  <a:pt x="1161865" y="2305638"/>
                </a:lnTo>
                <a:lnTo>
                  <a:pt x="1161865" y="1816738"/>
                </a:lnTo>
                <a:close/>
                <a:moveTo>
                  <a:pt x="759124" y="1810953"/>
                </a:moveTo>
                <a:lnTo>
                  <a:pt x="759124" y="2308531"/>
                </a:lnTo>
                <a:lnTo>
                  <a:pt x="932969" y="2059742"/>
                </a:lnTo>
                <a:lnTo>
                  <a:pt x="759124" y="1810953"/>
                </a:lnTo>
                <a:close/>
                <a:moveTo>
                  <a:pt x="961943" y="2106028"/>
                </a:moveTo>
                <a:lnTo>
                  <a:pt x="770713" y="2380853"/>
                </a:lnTo>
                <a:cubicBezTo>
                  <a:pt x="767816" y="2386639"/>
                  <a:pt x="762021" y="2389532"/>
                  <a:pt x="759124" y="2389532"/>
                </a:cubicBezTo>
                <a:lnTo>
                  <a:pt x="759124" y="2395317"/>
                </a:lnTo>
                <a:lnTo>
                  <a:pt x="1161865" y="2395317"/>
                </a:lnTo>
                <a:lnTo>
                  <a:pt x="1161865" y="2383746"/>
                </a:lnTo>
                <a:cubicBezTo>
                  <a:pt x="1158967" y="2383746"/>
                  <a:pt x="1153172" y="2380853"/>
                  <a:pt x="1150275" y="2375067"/>
                </a:cubicBezTo>
                <a:lnTo>
                  <a:pt x="961943" y="2106028"/>
                </a:lnTo>
                <a:close/>
                <a:moveTo>
                  <a:pt x="750431" y="2458961"/>
                </a:moveTo>
                <a:lnTo>
                  <a:pt x="718560" y="2594927"/>
                </a:lnTo>
                <a:lnTo>
                  <a:pt x="1196634" y="2594927"/>
                </a:lnTo>
                <a:lnTo>
                  <a:pt x="1167659" y="2458961"/>
                </a:lnTo>
                <a:lnTo>
                  <a:pt x="750431" y="2458961"/>
                </a:lnTo>
                <a:close/>
                <a:moveTo>
                  <a:pt x="790995" y="2646999"/>
                </a:moveTo>
                <a:lnTo>
                  <a:pt x="956148" y="2728000"/>
                </a:lnTo>
                <a:lnTo>
                  <a:pt x="1118403" y="2646999"/>
                </a:lnTo>
                <a:lnTo>
                  <a:pt x="790995" y="2646999"/>
                </a:lnTo>
                <a:close/>
                <a:moveTo>
                  <a:pt x="1208223" y="2658571"/>
                </a:moveTo>
                <a:lnTo>
                  <a:pt x="1014096" y="2754036"/>
                </a:lnTo>
                <a:lnTo>
                  <a:pt x="1251685" y="2872645"/>
                </a:lnTo>
                <a:lnTo>
                  <a:pt x="1208223" y="2658571"/>
                </a:lnTo>
                <a:close/>
                <a:moveTo>
                  <a:pt x="704073" y="2661464"/>
                </a:moveTo>
                <a:lnTo>
                  <a:pt x="654817" y="2878431"/>
                </a:lnTo>
                <a:lnTo>
                  <a:pt x="898200" y="2754036"/>
                </a:lnTo>
                <a:lnTo>
                  <a:pt x="704073" y="2661464"/>
                </a:lnTo>
                <a:close/>
                <a:moveTo>
                  <a:pt x="956148" y="2782965"/>
                </a:moveTo>
                <a:lnTo>
                  <a:pt x="680893" y="2921824"/>
                </a:lnTo>
                <a:lnTo>
                  <a:pt x="953251" y="3037540"/>
                </a:lnTo>
                <a:lnTo>
                  <a:pt x="1234300" y="2921824"/>
                </a:lnTo>
                <a:lnTo>
                  <a:pt x="956148" y="2782965"/>
                </a:lnTo>
                <a:close/>
                <a:moveTo>
                  <a:pt x="1269069" y="2959432"/>
                </a:moveTo>
                <a:lnTo>
                  <a:pt x="1016994" y="3063576"/>
                </a:lnTo>
                <a:lnTo>
                  <a:pt x="1318325" y="3190864"/>
                </a:lnTo>
                <a:lnTo>
                  <a:pt x="1269069" y="2959432"/>
                </a:lnTo>
                <a:close/>
                <a:moveTo>
                  <a:pt x="634535" y="2956539"/>
                </a:moveTo>
                <a:lnTo>
                  <a:pt x="579484" y="3190864"/>
                </a:lnTo>
                <a:lnTo>
                  <a:pt x="889507" y="3063576"/>
                </a:lnTo>
                <a:lnTo>
                  <a:pt x="634535" y="2956539"/>
                </a:lnTo>
                <a:close/>
                <a:moveTo>
                  <a:pt x="953251" y="3092505"/>
                </a:moveTo>
                <a:lnTo>
                  <a:pt x="599766" y="3237150"/>
                </a:lnTo>
                <a:lnTo>
                  <a:pt x="938764" y="3399152"/>
                </a:lnTo>
                <a:lnTo>
                  <a:pt x="1295146" y="3237150"/>
                </a:lnTo>
                <a:lnTo>
                  <a:pt x="953251" y="3092505"/>
                </a:lnTo>
                <a:close/>
                <a:moveTo>
                  <a:pt x="1332812" y="3274758"/>
                </a:moveTo>
                <a:lnTo>
                  <a:pt x="999609" y="3425188"/>
                </a:lnTo>
                <a:lnTo>
                  <a:pt x="1396555" y="3613226"/>
                </a:lnTo>
                <a:lnTo>
                  <a:pt x="1402350" y="3613226"/>
                </a:lnTo>
                <a:lnTo>
                  <a:pt x="1332812" y="3274758"/>
                </a:lnTo>
                <a:close/>
                <a:moveTo>
                  <a:pt x="562099" y="3274758"/>
                </a:moveTo>
                <a:lnTo>
                  <a:pt x="483869" y="3601655"/>
                </a:lnTo>
                <a:lnTo>
                  <a:pt x="877918" y="3425188"/>
                </a:lnTo>
                <a:lnTo>
                  <a:pt x="562099" y="3274758"/>
                </a:lnTo>
                <a:close/>
                <a:moveTo>
                  <a:pt x="938764" y="3454117"/>
                </a:moveTo>
                <a:lnTo>
                  <a:pt x="582381" y="3613226"/>
                </a:lnTo>
                <a:lnTo>
                  <a:pt x="1277761" y="3613226"/>
                </a:lnTo>
                <a:lnTo>
                  <a:pt x="938764" y="3454117"/>
                </a:lnTo>
                <a:close/>
                <a:moveTo>
                  <a:pt x="463587" y="3676870"/>
                </a:moveTo>
                <a:lnTo>
                  <a:pt x="168050" y="4350915"/>
                </a:lnTo>
                <a:lnTo>
                  <a:pt x="304229" y="4350915"/>
                </a:lnTo>
                <a:lnTo>
                  <a:pt x="779406" y="3676870"/>
                </a:lnTo>
                <a:lnTo>
                  <a:pt x="463587" y="3676870"/>
                </a:lnTo>
                <a:close/>
                <a:moveTo>
                  <a:pt x="1103916" y="3676870"/>
                </a:moveTo>
                <a:lnTo>
                  <a:pt x="1570401" y="4350915"/>
                </a:lnTo>
                <a:lnTo>
                  <a:pt x="1715271" y="4350915"/>
                </a:lnTo>
                <a:lnTo>
                  <a:pt x="1419735" y="3676870"/>
                </a:lnTo>
                <a:lnTo>
                  <a:pt x="1103916" y="3676870"/>
                </a:lnTo>
                <a:close/>
                <a:moveTo>
                  <a:pt x="1497965" y="1886168"/>
                </a:moveTo>
                <a:cubicBezTo>
                  <a:pt x="1489273" y="1886168"/>
                  <a:pt x="1483478" y="1891954"/>
                  <a:pt x="1483478" y="1900632"/>
                </a:cubicBezTo>
                <a:cubicBezTo>
                  <a:pt x="1483478" y="1906418"/>
                  <a:pt x="1489273" y="1912204"/>
                  <a:pt x="1497965" y="1912204"/>
                </a:cubicBezTo>
                <a:lnTo>
                  <a:pt x="1781912" y="1912204"/>
                </a:lnTo>
                <a:cubicBezTo>
                  <a:pt x="1787707" y="1912204"/>
                  <a:pt x="1793502" y="1906418"/>
                  <a:pt x="1793502" y="1900632"/>
                </a:cubicBezTo>
                <a:cubicBezTo>
                  <a:pt x="1793502" y="1891954"/>
                  <a:pt x="1787707" y="1886168"/>
                  <a:pt x="1781912" y="1886168"/>
                </a:cubicBezTo>
                <a:lnTo>
                  <a:pt x="1497965" y="1886168"/>
                </a:lnTo>
                <a:close/>
                <a:moveTo>
                  <a:pt x="1497965" y="1998991"/>
                </a:moveTo>
                <a:cubicBezTo>
                  <a:pt x="1489273" y="1998991"/>
                  <a:pt x="1483478" y="2004777"/>
                  <a:pt x="1483478" y="2010562"/>
                </a:cubicBezTo>
                <a:cubicBezTo>
                  <a:pt x="1483478" y="2016348"/>
                  <a:pt x="1489273" y="2022134"/>
                  <a:pt x="1497965" y="2022134"/>
                </a:cubicBezTo>
                <a:lnTo>
                  <a:pt x="1781912" y="2022134"/>
                </a:lnTo>
                <a:cubicBezTo>
                  <a:pt x="1787707" y="2022134"/>
                  <a:pt x="1793502" y="2016348"/>
                  <a:pt x="1793502" y="2010562"/>
                </a:cubicBezTo>
                <a:cubicBezTo>
                  <a:pt x="1793502" y="2004777"/>
                  <a:pt x="1787707" y="1998991"/>
                  <a:pt x="1781912" y="1998991"/>
                </a:cubicBezTo>
                <a:lnTo>
                  <a:pt x="1497965" y="1998991"/>
                </a:lnTo>
                <a:close/>
                <a:moveTo>
                  <a:pt x="1428427" y="1055907"/>
                </a:moveTo>
                <a:cubicBezTo>
                  <a:pt x="1419735" y="1055907"/>
                  <a:pt x="1413940" y="1061693"/>
                  <a:pt x="1413940" y="1070371"/>
                </a:cubicBezTo>
                <a:cubicBezTo>
                  <a:pt x="1413940" y="1076157"/>
                  <a:pt x="1419735" y="1081943"/>
                  <a:pt x="1428427" y="1081943"/>
                </a:cubicBezTo>
                <a:lnTo>
                  <a:pt x="1712374" y="1081943"/>
                </a:lnTo>
                <a:cubicBezTo>
                  <a:pt x="1718169" y="1081943"/>
                  <a:pt x="1723964" y="1076157"/>
                  <a:pt x="1723964" y="1070371"/>
                </a:cubicBezTo>
                <a:cubicBezTo>
                  <a:pt x="1723964" y="1061693"/>
                  <a:pt x="1718169" y="1055907"/>
                  <a:pt x="1712374" y="1055907"/>
                </a:cubicBezTo>
                <a:lnTo>
                  <a:pt x="1428427" y="1055907"/>
                </a:lnTo>
                <a:close/>
                <a:moveTo>
                  <a:pt x="1428427" y="1165837"/>
                </a:moveTo>
                <a:cubicBezTo>
                  <a:pt x="1419735" y="1165837"/>
                  <a:pt x="1413940" y="1171623"/>
                  <a:pt x="1413940" y="1180301"/>
                </a:cubicBezTo>
                <a:cubicBezTo>
                  <a:pt x="1413940" y="1186087"/>
                  <a:pt x="1419735" y="1191873"/>
                  <a:pt x="1428427" y="1191873"/>
                </a:cubicBezTo>
                <a:lnTo>
                  <a:pt x="1712374" y="1191873"/>
                </a:lnTo>
                <a:cubicBezTo>
                  <a:pt x="1718169" y="1191873"/>
                  <a:pt x="1723964" y="1186087"/>
                  <a:pt x="1723964" y="1180301"/>
                </a:cubicBezTo>
                <a:cubicBezTo>
                  <a:pt x="1723964" y="1171623"/>
                  <a:pt x="1718169" y="1165837"/>
                  <a:pt x="1712374" y="1165837"/>
                </a:cubicBezTo>
                <a:lnTo>
                  <a:pt x="1428427" y="1165837"/>
                </a:lnTo>
                <a:close/>
              </a:path>
            </a:pathLst>
          </a:custGeom>
          <a:gradFill>
            <a:gsLst>
              <a:gs pos="1000">
                <a:srgbClr val="0071C1"/>
              </a:gs>
              <a:gs pos="100000">
                <a:srgbClr val="008A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椭圆 7"/>
          <p:cNvSpPr/>
          <p:nvPr/>
        </p:nvSpPr>
        <p:spPr>
          <a:xfrm>
            <a:off x="9395463" y="2464355"/>
            <a:ext cx="856980" cy="852947"/>
          </a:xfrm>
          <a:prstGeom prst="ellipse">
            <a:avLst/>
          </a:prstGeom>
          <a:solidFill>
            <a:srgbClr val="008ADC">
              <a:alpha val="23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9465800" y="2534361"/>
            <a:ext cx="716306" cy="712935"/>
          </a:xfrm>
          <a:prstGeom prst="ellipse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/>
          </a:p>
        </p:txBody>
      </p:sp>
      <p:sp>
        <p:nvSpPr>
          <p:cNvPr id="10" name="pen_175390"/>
          <p:cNvSpPr/>
          <p:nvPr/>
        </p:nvSpPr>
        <p:spPr>
          <a:xfrm>
            <a:off x="9682069" y="2727774"/>
            <a:ext cx="304179" cy="304179"/>
          </a:xfrm>
          <a:custGeom>
            <a:avLst/>
            <a:gdLst>
              <a:gd name="T0" fmla="*/ 800 w 11200"/>
              <a:gd name="T1" fmla="*/ 10400 h 11200"/>
              <a:gd name="T2" fmla="*/ 11000 w 11200"/>
              <a:gd name="T3" fmla="*/ 10400 h 11200"/>
              <a:gd name="T4" fmla="*/ 11200 w 11200"/>
              <a:gd name="T5" fmla="*/ 10600 h 11200"/>
              <a:gd name="T6" fmla="*/ 11200 w 11200"/>
              <a:gd name="T7" fmla="*/ 11000 h 11200"/>
              <a:gd name="T8" fmla="*/ 11000 w 11200"/>
              <a:gd name="T9" fmla="*/ 11200 h 11200"/>
              <a:gd name="T10" fmla="*/ 200 w 11200"/>
              <a:gd name="T11" fmla="*/ 11200 h 11200"/>
              <a:gd name="T12" fmla="*/ 0 w 11200"/>
              <a:gd name="T13" fmla="*/ 11000 h 11200"/>
              <a:gd name="T14" fmla="*/ 0 w 11200"/>
              <a:gd name="T15" fmla="*/ 200 h 11200"/>
              <a:gd name="T16" fmla="*/ 200 w 11200"/>
              <a:gd name="T17" fmla="*/ 0 h 11200"/>
              <a:gd name="T18" fmla="*/ 600 w 11200"/>
              <a:gd name="T19" fmla="*/ 0 h 11200"/>
              <a:gd name="T20" fmla="*/ 800 w 11200"/>
              <a:gd name="T21" fmla="*/ 200 h 11200"/>
              <a:gd name="T22" fmla="*/ 800 w 11200"/>
              <a:gd name="T23" fmla="*/ 10400 h 11200"/>
              <a:gd name="T24" fmla="*/ 2000 w 11200"/>
              <a:gd name="T25" fmla="*/ 6338 h 11200"/>
              <a:gd name="T26" fmla="*/ 2600 w 11200"/>
              <a:gd name="T27" fmla="*/ 6338 h 11200"/>
              <a:gd name="T28" fmla="*/ 2800 w 11200"/>
              <a:gd name="T29" fmla="*/ 6538 h 11200"/>
              <a:gd name="T30" fmla="*/ 2800 w 11200"/>
              <a:gd name="T31" fmla="*/ 9288 h 11200"/>
              <a:gd name="T32" fmla="*/ 2600 w 11200"/>
              <a:gd name="T33" fmla="*/ 9488 h 11200"/>
              <a:gd name="T34" fmla="*/ 2000 w 11200"/>
              <a:gd name="T35" fmla="*/ 9488 h 11200"/>
              <a:gd name="T36" fmla="*/ 1800 w 11200"/>
              <a:gd name="T37" fmla="*/ 9288 h 11200"/>
              <a:gd name="T38" fmla="*/ 1800 w 11200"/>
              <a:gd name="T39" fmla="*/ 6538 h 11200"/>
              <a:gd name="T40" fmla="*/ 2000 w 11200"/>
              <a:gd name="T41" fmla="*/ 6338 h 11200"/>
              <a:gd name="T42" fmla="*/ 6500 w 11200"/>
              <a:gd name="T43" fmla="*/ 4938 h 11200"/>
              <a:gd name="T44" fmla="*/ 7100 w 11200"/>
              <a:gd name="T45" fmla="*/ 4938 h 11200"/>
              <a:gd name="T46" fmla="*/ 7300 w 11200"/>
              <a:gd name="T47" fmla="*/ 5138 h 11200"/>
              <a:gd name="T48" fmla="*/ 7300 w 11200"/>
              <a:gd name="T49" fmla="*/ 9288 h 11200"/>
              <a:gd name="T50" fmla="*/ 7100 w 11200"/>
              <a:gd name="T51" fmla="*/ 9488 h 11200"/>
              <a:gd name="T52" fmla="*/ 6500 w 11200"/>
              <a:gd name="T53" fmla="*/ 9488 h 11200"/>
              <a:gd name="T54" fmla="*/ 6300 w 11200"/>
              <a:gd name="T55" fmla="*/ 9288 h 11200"/>
              <a:gd name="T56" fmla="*/ 6300 w 11200"/>
              <a:gd name="T57" fmla="*/ 5138 h 11200"/>
              <a:gd name="T58" fmla="*/ 6500 w 11200"/>
              <a:gd name="T59" fmla="*/ 4938 h 11200"/>
              <a:gd name="T60" fmla="*/ 4250 w 11200"/>
              <a:gd name="T61" fmla="*/ 2300 h 11200"/>
              <a:gd name="T62" fmla="*/ 4850 w 11200"/>
              <a:gd name="T63" fmla="*/ 2300 h 11200"/>
              <a:gd name="T64" fmla="*/ 5050 w 11200"/>
              <a:gd name="T65" fmla="*/ 2500 h 11200"/>
              <a:gd name="T66" fmla="*/ 5050 w 11200"/>
              <a:gd name="T67" fmla="*/ 9288 h 11200"/>
              <a:gd name="T68" fmla="*/ 4850 w 11200"/>
              <a:gd name="T69" fmla="*/ 9488 h 11200"/>
              <a:gd name="T70" fmla="*/ 4250 w 11200"/>
              <a:gd name="T71" fmla="*/ 9488 h 11200"/>
              <a:gd name="T72" fmla="*/ 4050 w 11200"/>
              <a:gd name="T73" fmla="*/ 9288 h 11200"/>
              <a:gd name="T74" fmla="*/ 4050 w 11200"/>
              <a:gd name="T75" fmla="*/ 2500 h 11200"/>
              <a:gd name="T76" fmla="*/ 4250 w 11200"/>
              <a:gd name="T77" fmla="*/ 2300 h 11200"/>
              <a:gd name="T78" fmla="*/ 8750 w 11200"/>
              <a:gd name="T79" fmla="*/ 1063 h 11200"/>
              <a:gd name="T80" fmla="*/ 9350 w 11200"/>
              <a:gd name="T81" fmla="*/ 1063 h 11200"/>
              <a:gd name="T82" fmla="*/ 9550 w 11200"/>
              <a:gd name="T83" fmla="*/ 1263 h 11200"/>
              <a:gd name="T84" fmla="*/ 9550 w 11200"/>
              <a:gd name="T85" fmla="*/ 9288 h 11200"/>
              <a:gd name="T86" fmla="*/ 9350 w 11200"/>
              <a:gd name="T87" fmla="*/ 9488 h 11200"/>
              <a:gd name="T88" fmla="*/ 8750 w 11200"/>
              <a:gd name="T89" fmla="*/ 9488 h 11200"/>
              <a:gd name="T90" fmla="*/ 8550 w 11200"/>
              <a:gd name="T91" fmla="*/ 9288 h 11200"/>
              <a:gd name="T92" fmla="*/ 8550 w 11200"/>
              <a:gd name="T93" fmla="*/ 1263 h 11200"/>
              <a:gd name="T94" fmla="*/ 8750 w 11200"/>
              <a:gd name="T95" fmla="*/ 1063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00" h="11200">
                <a:moveTo>
                  <a:pt x="800" y="10400"/>
                </a:moveTo>
                <a:lnTo>
                  <a:pt x="11000" y="10400"/>
                </a:lnTo>
                <a:cubicBezTo>
                  <a:pt x="11110" y="10400"/>
                  <a:pt x="11200" y="10490"/>
                  <a:pt x="11200" y="10600"/>
                </a:cubicBezTo>
                <a:lnTo>
                  <a:pt x="11200" y="11000"/>
                </a:lnTo>
                <a:cubicBezTo>
                  <a:pt x="11200" y="11110"/>
                  <a:pt x="11110" y="11200"/>
                  <a:pt x="11000" y="11200"/>
                </a:cubicBezTo>
                <a:lnTo>
                  <a:pt x="200" y="11200"/>
                </a:lnTo>
                <a:cubicBezTo>
                  <a:pt x="90" y="11200"/>
                  <a:pt x="0" y="11110"/>
                  <a:pt x="0" y="11000"/>
                </a:cubicBezTo>
                <a:lnTo>
                  <a:pt x="0" y="200"/>
                </a:lnTo>
                <a:cubicBezTo>
                  <a:pt x="0" y="90"/>
                  <a:pt x="90" y="0"/>
                  <a:pt x="200" y="0"/>
                </a:cubicBezTo>
                <a:lnTo>
                  <a:pt x="600" y="0"/>
                </a:lnTo>
                <a:cubicBezTo>
                  <a:pt x="710" y="0"/>
                  <a:pt x="800" y="90"/>
                  <a:pt x="800" y="200"/>
                </a:cubicBezTo>
                <a:lnTo>
                  <a:pt x="800" y="10400"/>
                </a:lnTo>
                <a:close/>
                <a:moveTo>
                  <a:pt x="2000" y="6338"/>
                </a:moveTo>
                <a:lnTo>
                  <a:pt x="2600" y="6338"/>
                </a:lnTo>
                <a:cubicBezTo>
                  <a:pt x="2710" y="6338"/>
                  <a:pt x="2800" y="6427"/>
                  <a:pt x="2800" y="6538"/>
                </a:cubicBezTo>
                <a:lnTo>
                  <a:pt x="2800" y="9288"/>
                </a:lnTo>
                <a:cubicBezTo>
                  <a:pt x="2800" y="9398"/>
                  <a:pt x="2710" y="9488"/>
                  <a:pt x="2600" y="9488"/>
                </a:cubicBezTo>
                <a:lnTo>
                  <a:pt x="2000" y="9488"/>
                </a:lnTo>
                <a:cubicBezTo>
                  <a:pt x="1890" y="9488"/>
                  <a:pt x="1800" y="9398"/>
                  <a:pt x="1800" y="9288"/>
                </a:cubicBezTo>
                <a:lnTo>
                  <a:pt x="1800" y="6538"/>
                </a:lnTo>
                <a:cubicBezTo>
                  <a:pt x="1800" y="6427"/>
                  <a:pt x="1890" y="6338"/>
                  <a:pt x="2000" y="6338"/>
                </a:cubicBezTo>
                <a:close/>
                <a:moveTo>
                  <a:pt x="6500" y="4938"/>
                </a:moveTo>
                <a:lnTo>
                  <a:pt x="7100" y="4938"/>
                </a:lnTo>
                <a:cubicBezTo>
                  <a:pt x="7210" y="4938"/>
                  <a:pt x="7300" y="5027"/>
                  <a:pt x="7300" y="5138"/>
                </a:cubicBezTo>
                <a:lnTo>
                  <a:pt x="7300" y="9288"/>
                </a:lnTo>
                <a:cubicBezTo>
                  <a:pt x="7300" y="9398"/>
                  <a:pt x="7210" y="9488"/>
                  <a:pt x="7100" y="9488"/>
                </a:cubicBezTo>
                <a:lnTo>
                  <a:pt x="6500" y="9488"/>
                </a:lnTo>
                <a:cubicBezTo>
                  <a:pt x="6390" y="9488"/>
                  <a:pt x="6300" y="9398"/>
                  <a:pt x="6300" y="9288"/>
                </a:cubicBezTo>
                <a:lnTo>
                  <a:pt x="6300" y="5138"/>
                </a:lnTo>
                <a:cubicBezTo>
                  <a:pt x="6300" y="5027"/>
                  <a:pt x="6390" y="4938"/>
                  <a:pt x="6500" y="4938"/>
                </a:cubicBezTo>
                <a:close/>
                <a:moveTo>
                  <a:pt x="4250" y="2300"/>
                </a:moveTo>
                <a:lnTo>
                  <a:pt x="4850" y="2300"/>
                </a:lnTo>
                <a:cubicBezTo>
                  <a:pt x="4960" y="2300"/>
                  <a:pt x="5050" y="2390"/>
                  <a:pt x="5050" y="2500"/>
                </a:cubicBezTo>
                <a:lnTo>
                  <a:pt x="5050" y="9288"/>
                </a:lnTo>
                <a:cubicBezTo>
                  <a:pt x="5050" y="9398"/>
                  <a:pt x="4960" y="9488"/>
                  <a:pt x="4850" y="9488"/>
                </a:cubicBezTo>
                <a:lnTo>
                  <a:pt x="4250" y="9488"/>
                </a:lnTo>
                <a:cubicBezTo>
                  <a:pt x="4140" y="9488"/>
                  <a:pt x="4050" y="9398"/>
                  <a:pt x="4050" y="9288"/>
                </a:cubicBezTo>
                <a:lnTo>
                  <a:pt x="4050" y="2500"/>
                </a:lnTo>
                <a:cubicBezTo>
                  <a:pt x="4050" y="2390"/>
                  <a:pt x="4140" y="2300"/>
                  <a:pt x="4250" y="2300"/>
                </a:cubicBezTo>
                <a:close/>
                <a:moveTo>
                  <a:pt x="8750" y="1063"/>
                </a:moveTo>
                <a:lnTo>
                  <a:pt x="9350" y="1063"/>
                </a:lnTo>
                <a:cubicBezTo>
                  <a:pt x="9460" y="1063"/>
                  <a:pt x="9550" y="1152"/>
                  <a:pt x="9550" y="1263"/>
                </a:cubicBezTo>
                <a:lnTo>
                  <a:pt x="9550" y="9288"/>
                </a:lnTo>
                <a:cubicBezTo>
                  <a:pt x="9550" y="9398"/>
                  <a:pt x="9460" y="9488"/>
                  <a:pt x="9350" y="9488"/>
                </a:cubicBezTo>
                <a:lnTo>
                  <a:pt x="8750" y="9488"/>
                </a:lnTo>
                <a:cubicBezTo>
                  <a:pt x="8640" y="9488"/>
                  <a:pt x="8550" y="9398"/>
                  <a:pt x="8550" y="9288"/>
                </a:cubicBezTo>
                <a:lnTo>
                  <a:pt x="8550" y="1263"/>
                </a:lnTo>
                <a:cubicBezTo>
                  <a:pt x="8550" y="1152"/>
                  <a:pt x="8640" y="1063"/>
                  <a:pt x="8750" y="10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8886190" y="4067810"/>
            <a:ext cx="1862455" cy="2291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在批零结算风险控制方面，充分对市场供需进行研判，合理分配好场内与双边交易量的比例，把控好年度、月度与日前交易电量的比例，充分应对各阶段、各时段市场供需形势及价格变化特点，有效控制了批零价差结算风险</a:t>
            </a:r>
            <a:endParaRPr lang="zh-CN" altLang="en-US" sz="1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70058" y="3564283"/>
            <a:ext cx="2295152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2200" dirty="0"/>
              <a:t>风险控制</a:t>
            </a:r>
            <a:endParaRPr lang="zh-CN" altLang="en-US" sz="2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5653" r="25428" b="37530"/>
          <a:stretch>
            <a:fillRect/>
          </a:stretch>
        </p:blipFill>
        <p:spPr>
          <a:xfrm flipH="1">
            <a:off x="0" y="-35983"/>
            <a:ext cx="11300344" cy="6191124"/>
          </a:xfrm>
          <a:custGeom>
            <a:avLst/>
            <a:gdLst>
              <a:gd name="connsiteX0" fmla="*/ 11300344 w 11300344"/>
              <a:gd name="connsiteY0" fmla="*/ 0 h 6191124"/>
              <a:gd name="connsiteX1" fmla="*/ 4778 w 11300344"/>
              <a:gd name="connsiteY1" fmla="*/ 0 h 6191124"/>
              <a:gd name="connsiteX2" fmla="*/ 0 w 11300344"/>
              <a:gd name="connsiteY2" fmla="*/ 47399 h 6191124"/>
              <a:gd name="connsiteX3" fmla="*/ 0 w 11300344"/>
              <a:gd name="connsiteY3" fmla="*/ 5633798 h 6191124"/>
              <a:gd name="connsiteX4" fmla="*/ 557326 w 11300344"/>
              <a:gd name="connsiteY4" fmla="*/ 6191124 h 6191124"/>
              <a:gd name="connsiteX5" fmla="*/ 11300344 w 11300344"/>
              <a:gd name="connsiteY5" fmla="*/ 6191124 h 6191124"/>
              <a:gd name="connsiteX6" fmla="*/ 11300344 w 11300344"/>
              <a:gd name="connsiteY6" fmla="*/ 0 h 619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0344" h="6191124">
                <a:moveTo>
                  <a:pt x="11300344" y="0"/>
                </a:moveTo>
                <a:lnTo>
                  <a:pt x="4778" y="0"/>
                </a:lnTo>
                <a:lnTo>
                  <a:pt x="0" y="47399"/>
                </a:lnTo>
                <a:lnTo>
                  <a:pt x="0" y="5633798"/>
                </a:lnTo>
                <a:cubicBezTo>
                  <a:pt x="0" y="5941601"/>
                  <a:pt x="249523" y="6191124"/>
                  <a:pt x="557326" y="6191124"/>
                </a:cubicBezTo>
                <a:lnTo>
                  <a:pt x="11300344" y="6191124"/>
                </a:lnTo>
                <a:lnTo>
                  <a:pt x="11300344" y="0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 rot="10800000">
            <a:off x="4741" y="2239772"/>
            <a:ext cx="6942669" cy="2130125"/>
            <a:chOff x="5249332" y="2239772"/>
            <a:chExt cx="6942669" cy="2130125"/>
          </a:xfrm>
        </p:grpSpPr>
        <p:sp>
          <p:nvSpPr>
            <p:cNvPr id="8" name="矩形: 圆顶角 7"/>
            <p:cNvSpPr/>
            <p:nvPr/>
          </p:nvSpPr>
          <p:spPr>
            <a:xfrm rot="5400000" flipV="1">
              <a:off x="7655604" y="-166500"/>
              <a:ext cx="2130125" cy="694266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 rot="10800000">
              <a:off x="6991080" y="2854202"/>
              <a:ext cx="4846844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40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适应政策和零售市场规则的展望和思考</a:t>
              </a:r>
              <a:endParaRPr lang="zh-CN" altLang="en-US" sz="40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580198" y="2503067"/>
              <a:ext cx="1625600" cy="1625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 rot="10800000">
              <a:off x="5773124" y="2854202"/>
              <a:ext cx="121919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8ADC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04</a:t>
              </a:r>
              <a:endParaRPr lang="zh-CN" altLang="en-US" sz="2800" dirty="0"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160" y="287655"/>
            <a:ext cx="7018020" cy="955201"/>
            <a:chOff x="-10093" y="287541"/>
            <a:chExt cx="3080671" cy="955567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91492" y="-914044"/>
              <a:ext cx="677502" cy="308067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83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  <a:sym typeface="+mn-ea"/>
                </a:rPr>
                <a:t>适应政策和零售市场规则的展望和思考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  <a:p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694485" y="350949"/>
              <a:ext cx="274841" cy="548850"/>
              <a:chOff x="2773757" y="381772"/>
              <a:chExt cx="323471" cy="645963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773757" y="381772"/>
                <a:ext cx="323471" cy="6459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774085" y="499900"/>
                <a:ext cx="300835" cy="433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03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sp>
        <p:nvSpPr>
          <p:cNvPr id="12" name="Shape 3511"/>
          <p:cNvSpPr/>
          <p:nvPr/>
        </p:nvSpPr>
        <p:spPr>
          <a:xfrm rot="16200000">
            <a:off x="3366973" y="2889584"/>
            <a:ext cx="1708534" cy="17085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16" name="Shape 3517"/>
          <p:cNvSpPr/>
          <p:nvPr/>
        </p:nvSpPr>
        <p:spPr>
          <a:xfrm rot="16200000">
            <a:off x="1452224" y="2889584"/>
            <a:ext cx="1708531" cy="17085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1259182" y="2677012"/>
            <a:ext cx="2094615" cy="2094615"/>
          </a:xfrm>
          <a:prstGeom prst="blockArc">
            <a:avLst>
              <a:gd name="adj1" fmla="val 10800000"/>
              <a:gd name="adj2" fmla="val 0"/>
              <a:gd name="adj3" fmla="val 8721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空心弧 16"/>
          <p:cNvSpPr/>
          <p:nvPr/>
        </p:nvSpPr>
        <p:spPr>
          <a:xfrm rot="10800000">
            <a:off x="3176587" y="2680556"/>
            <a:ext cx="2094615" cy="2094615"/>
          </a:xfrm>
          <a:prstGeom prst="blockArc">
            <a:avLst>
              <a:gd name="adj1" fmla="val 10800000"/>
              <a:gd name="adj2" fmla="val 0"/>
              <a:gd name="adj3" fmla="val 8721"/>
            </a:avLst>
          </a:prstGeom>
          <a:gradFill>
            <a:gsLst>
              <a:gs pos="16000">
                <a:schemeClr val="tx1">
                  <a:lumMod val="50000"/>
                  <a:lumOff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Shape 3511"/>
          <p:cNvSpPr/>
          <p:nvPr/>
        </p:nvSpPr>
        <p:spPr>
          <a:xfrm rot="16200000">
            <a:off x="7200894" y="2903762"/>
            <a:ext cx="1708534" cy="17085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19" name="Shape 3517"/>
          <p:cNvSpPr/>
          <p:nvPr/>
        </p:nvSpPr>
        <p:spPr>
          <a:xfrm rot="16200000">
            <a:off x="5288880" y="2903762"/>
            <a:ext cx="1708531" cy="17085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5090449" y="2691190"/>
            <a:ext cx="2094615" cy="2094615"/>
          </a:xfrm>
          <a:prstGeom prst="blockArc">
            <a:avLst>
              <a:gd name="adj1" fmla="val 10800000"/>
              <a:gd name="adj2" fmla="val 0"/>
              <a:gd name="adj3" fmla="val 8721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 rot="10800000">
            <a:off x="7007854" y="2694734"/>
            <a:ext cx="2094615" cy="2094615"/>
          </a:xfrm>
          <a:prstGeom prst="blockArc">
            <a:avLst>
              <a:gd name="adj1" fmla="val 10800000"/>
              <a:gd name="adj2" fmla="val 0"/>
              <a:gd name="adj3" fmla="val 8721"/>
            </a:avLst>
          </a:prstGeom>
          <a:gradFill>
            <a:gsLst>
              <a:gs pos="16000">
                <a:schemeClr val="tx1">
                  <a:lumMod val="50000"/>
                  <a:lumOff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Shape 3517"/>
          <p:cNvSpPr/>
          <p:nvPr/>
        </p:nvSpPr>
        <p:spPr>
          <a:xfrm rot="16200000">
            <a:off x="9114758" y="2917940"/>
            <a:ext cx="1708531" cy="17085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24" name="空心弧 23"/>
          <p:cNvSpPr/>
          <p:nvPr/>
        </p:nvSpPr>
        <p:spPr>
          <a:xfrm>
            <a:off x="8921716" y="2705368"/>
            <a:ext cx="2094615" cy="2094615"/>
          </a:xfrm>
          <a:prstGeom prst="blockArc">
            <a:avLst>
              <a:gd name="adj1" fmla="val 10800000"/>
              <a:gd name="adj2" fmla="val 0"/>
              <a:gd name="adj3" fmla="val 8721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01122" y="4768237"/>
            <a:ext cx="2470976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读懂政策、吃透规则并严格遵守执行，创新模式，去激发市场活力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18790" y="1177290"/>
            <a:ext cx="2470785" cy="1542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合理进行售电公司人员配置，不仅要培养更加专业的售电人员，更要逐步锻炼和培养出更多的全能性售电人才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40757" y="3700697"/>
            <a:ext cx="1331465" cy="46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2200" dirty="0">
                <a:gradFill>
                  <a:gsLst>
                    <a:gs pos="0">
                      <a:srgbClr val="008ADC"/>
                    </a:gs>
                    <a:gs pos="100000">
                      <a:srgbClr val="0070C0"/>
                    </a:gs>
                  </a:gsLst>
                  <a:lin ang="5400000" scaled="1"/>
                </a:gradFill>
                <a:cs typeface="+mn-cs"/>
              </a:rPr>
              <a:t>政策规则</a:t>
            </a:r>
            <a:endParaRPr lang="zh-CN" altLang="en-US" sz="2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841583" y="3257794"/>
            <a:ext cx="92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en-US" altLang="zh-CN" sz="2000" dirty="0"/>
              <a:t>01</a:t>
            </a:r>
            <a:endParaRPr lang="en-US" altLang="zh-CN" sz="2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3560313" y="3700697"/>
            <a:ext cx="1331465" cy="46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2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售电人才</a:t>
            </a:r>
            <a:endParaRPr lang="zh-CN" altLang="en-US" sz="2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61139" y="3257794"/>
            <a:ext cx="92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en-US" altLang="zh-CN" sz="2000" dirty="0"/>
              <a:t>02</a:t>
            </a:r>
            <a:endParaRPr lang="en-US" altLang="zh-CN" sz="2000" dirty="0"/>
          </a:p>
        </p:txBody>
      </p:sp>
      <p:sp>
        <p:nvSpPr>
          <p:cNvPr id="33" name="文本框 32"/>
          <p:cNvSpPr txBox="1"/>
          <p:nvPr/>
        </p:nvSpPr>
        <p:spPr>
          <a:xfrm>
            <a:off x="5469595" y="3700697"/>
            <a:ext cx="1331465" cy="46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2200" dirty="0"/>
              <a:t>系统支持</a:t>
            </a:r>
            <a:endParaRPr lang="zh-CN" altLang="en-US" sz="2200" dirty="0"/>
          </a:p>
        </p:txBody>
      </p:sp>
      <p:sp>
        <p:nvSpPr>
          <p:cNvPr id="34" name="文本框 33"/>
          <p:cNvSpPr txBox="1"/>
          <p:nvPr/>
        </p:nvSpPr>
        <p:spPr>
          <a:xfrm>
            <a:off x="5670421" y="3257794"/>
            <a:ext cx="92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en-US" altLang="zh-CN" sz="2000" dirty="0"/>
              <a:t>03</a:t>
            </a:r>
            <a:endParaRPr lang="en-US" altLang="zh-CN" sz="2000" dirty="0"/>
          </a:p>
        </p:txBody>
      </p:sp>
      <p:sp>
        <p:nvSpPr>
          <p:cNvPr id="35" name="文本框 34"/>
          <p:cNvSpPr txBox="1"/>
          <p:nvPr/>
        </p:nvSpPr>
        <p:spPr>
          <a:xfrm>
            <a:off x="7389429" y="3700697"/>
            <a:ext cx="1331465" cy="46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2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空间控制</a:t>
            </a:r>
            <a:endParaRPr lang="zh-CN" altLang="en-US" sz="2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590255" y="3257794"/>
            <a:ext cx="92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en-US" altLang="zh-CN" sz="2000" dirty="0"/>
              <a:t>04</a:t>
            </a:r>
            <a:endParaRPr lang="en-US" altLang="zh-CN" sz="2000" dirty="0"/>
          </a:p>
        </p:txBody>
      </p:sp>
      <p:sp>
        <p:nvSpPr>
          <p:cNvPr id="37" name="文本框 36"/>
          <p:cNvSpPr txBox="1"/>
          <p:nvPr/>
        </p:nvSpPr>
        <p:spPr>
          <a:xfrm>
            <a:off x="9303291" y="3700697"/>
            <a:ext cx="1331465" cy="46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2200" dirty="0"/>
              <a:t>服务客户</a:t>
            </a:r>
            <a:endParaRPr lang="zh-CN" altLang="en-US" sz="2200" dirty="0"/>
          </a:p>
        </p:txBody>
      </p:sp>
      <p:sp>
        <p:nvSpPr>
          <p:cNvPr id="38" name="文本框 37"/>
          <p:cNvSpPr txBox="1"/>
          <p:nvPr/>
        </p:nvSpPr>
        <p:spPr>
          <a:xfrm>
            <a:off x="9504117" y="3257794"/>
            <a:ext cx="92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en-US" altLang="zh-CN" sz="2000" dirty="0"/>
              <a:t>05</a:t>
            </a:r>
            <a:endParaRPr lang="en-US" altLang="zh-CN" sz="2000" dirty="0"/>
          </a:p>
        </p:txBody>
      </p:sp>
      <p:sp>
        <p:nvSpPr>
          <p:cNvPr id="39" name="文本框 38"/>
          <p:cNvSpPr txBox="1"/>
          <p:nvPr/>
        </p:nvSpPr>
        <p:spPr>
          <a:xfrm>
            <a:off x="4917459" y="4768237"/>
            <a:ext cx="2470976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建设更加专业的技术支持系统（客户用电曲线分析、建模、决策）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825779" y="1641788"/>
            <a:ext cx="2470976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零售市场平台应给于合理的批零空间控制，便于激发活力，体现市场价值，进一步培育出更加优秀的售电公司服务于社会。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733518" y="4771412"/>
            <a:ext cx="2470976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建设售电公司更加专业的客户服务平台，及时发现客户用电弊端，帮助客户节约用电成本，用价格引导客户用电习惯的改变以实现能源价值最大化。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604789" y="190952"/>
            <a:ext cx="6522720" cy="6522720"/>
            <a:chOff x="4257133" y="1897517"/>
            <a:chExt cx="3544817" cy="3544817"/>
          </a:xfrm>
        </p:grpSpPr>
        <p:sp>
          <p:nvSpPr>
            <p:cNvPr id="11" name="圆: 空心 10"/>
            <p:cNvSpPr/>
            <p:nvPr/>
          </p:nvSpPr>
          <p:spPr>
            <a:xfrm rot="5400000">
              <a:off x="4257133" y="1897517"/>
              <a:ext cx="3544817" cy="3544817"/>
            </a:xfrm>
            <a:prstGeom prst="donut">
              <a:avLst>
                <a:gd name="adj" fmla="val 11498"/>
              </a:avLst>
            </a:prstGeom>
            <a:gradFill>
              <a:gsLst>
                <a:gs pos="16000">
                  <a:srgbClr val="CCE3F3"/>
                </a:gs>
                <a:gs pos="100000">
                  <a:srgbClr val="CCE3F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930" r="22170" b="35714"/>
            <a:stretch>
              <a:fillRect/>
            </a:stretch>
          </p:blipFill>
          <p:spPr>
            <a:xfrm>
              <a:off x="4372592" y="2013869"/>
              <a:ext cx="3313899" cy="3312114"/>
            </a:xfrm>
            <a:prstGeom prst="ellipse">
              <a:avLst/>
            </a:prstGeom>
          </p:spPr>
        </p:pic>
      </p:grpSp>
      <p:grpSp>
        <p:nvGrpSpPr>
          <p:cNvPr id="91" name="组合 90"/>
          <p:cNvGrpSpPr/>
          <p:nvPr/>
        </p:nvGrpSpPr>
        <p:grpSpPr>
          <a:xfrm>
            <a:off x="4599335" y="1594531"/>
            <a:ext cx="4077838" cy="3940152"/>
            <a:chOff x="1965580" y="1257490"/>
            <a:chExt cx="4642652" cy="4485896"/>
          </a:xfrm>
        </p:grpSpPr>
        <p:sp>
          <p:nvSpPr>
            <p:cNvPr id="28" name="Shape 3511"/>
            <p:cNvSpPr/>
            <p:nvPr/>
          </p:nvSpPr>
          <p:spPr>
            <a:xfrm rot="16200000">
              <a:off x="1965576" y="1257494"/>
              <a:ext cx="4485896" cy="44858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5000" sy="105000" algn="ctr" rotWithShape="0">
                <a:srgbClr val="0071C1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386958" y="2600295"/>
              <a:ext cx="4221274" cy="115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gradFill>
                    <a:gsLst>
                      <a:gs pos="5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bg2">
                          <a:lumMod val="25000"/>
                        </a:schemeClr>
                      </a:gs>
                    </a:gsLst>
                    <a:lin ang="5400000" scaled="1"/>
                  </a:gra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感谢观看</a:t>
              </a:r>
              <a:endParaRPr lang="zh-CN" altLang="en-US" sz="6000" dirty="0">
                <a:gradFill>
                  <a:gsLst>
                    <a:gs pos="0">
                      <a:srgbClr val="008ADC"/>
                    </a:gs>
                    <a:gs pos="100000">
                      <a:srgbClr val="0070C0"/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735268" y="4011884"/>
              <a:ext cx="2019612" cy="232733"/>
              <a:chOff x="10805107" y="311681"/>
              <a:chExt cx="571164" cy="65819"/>
            </a:xfrm>
            <a:solidFill>
              <a:srgbClr val="008ADC"/>
            </a:solidFill>
          </p:grpSpPr>
          <p:sp>
            <p:nvSpPr>
              <p:cNvPr id="53" name="椭圆 52"/>
              <p:cNvSpPr/>
              <p:nvPr/>
            </p:nvSpPr>
            <p:spPr>
              <a:xfrm flipH="1" flipV="1">
                <a:off x="10805107" y="311681"/>
                <a:ext cx="65818" cy="658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H="1" flipV="1">
                <a:off x="10973556" y="311681"/>
                <a:ext cx="65818" cy="658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 flipH="1" flipV="1">
                <a:off x="11142004" y="311681"/>
                <a:ext cx="65818" cy="658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11310453" y="311681"/>
                <a:ext cx="65818" cy="658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8213557" y="2737520"/>
            <a:ext cx="1714586" cy="1714588"/>
            <a:chOff x="1755429" y="3090445"/>
            <a:chExt cx="1563368" cy="1563370"/>
          </a:xfrm>
        </p:grpSpPr>
        <p:sp>
          <p:nvSpPr>
            <p:cNvPr id="88" name="Shape 3511"/>
            <p:cNvSpPr/>
            <p:nvPr/>
          </p:nvSpPr>
          <p:spPr>
            <a:xfrm rot="16200000">
              <a:off x="1755428" y="3090446"/>
              <a:ext cx="1563370" cy="1563368"/>
            </a:xfrm>
            <a:prstGeom prst="ellipse">
              <a:avLst/>
            </a:prstGeom>
            <a:gradFill>
              <a:gsLst>
                <a:gs pos="16000">
                  <a:srgbClr val="00A0FE"/>
                </a:gs>
                <a:gs pos="100000">
                  <a:srgbClr val="0071C1"/>
                </a:gs>
              </a:gsLst>
              <a:lin ang="5400000" scaled="1"/>
            </a:gradFill>
            <a:ln>
              <a:noFill/>
            </a:ln>
            <a:effectLst>
              <a:outerShdw blurRad="469900" sx="105000" sy="105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92" name="hand-shake_285946"/>
            <p:cNvSpPr/>
            <p:nvPr/>
          </p:nvSpPr>
          <p:spPr>
            <a:xfrm>
              <a:off x="2015501" y="3500438"/>
              <a:ext cx="1035708" cy="818097"/>
            </a:xfrm>
            <a:custGeom>
              <a:avLst/>
              <a:gdLst>
                <a:gd name="T0" fmla="*/ 5053 w 6856"/>
                <a:gd name="T1" fmla="*/ 58 h 5424"/>
                <a:gd name="T2" fmla="*/ 4381 w 6856"/>
                <a:gd name="T3" fmla="*/ 517 h 5424"/>
                <a:gd name="T4" fmla="*/ 4381 w 6856"/>
                <a:gd name="T5" fmla="*/ 730 h 5424"/>
                <a:gd name="T6" fmla="*/ 4230 w 6856"/>
                <a:gd name="T7" fmla="*/ 1001 h 5424"/>
                <a:gd name="T8" fmla="*/ 2734 w 6856"/>
                <a:gd name="T9" fmla="*/ 1141 h 5424"/>
                <a:gd name="T10" fmla="*/ 2416 w 6856"/>
                <a:gd name="T11" fmla="*/ 1117 h 5424"/>
                <a:gd name="T12" fmla="*/ 2519 w 6856"/>
                <a:gd name="T13" fmla="*/ 951 h 5424"/>
                <a:gd name="T14" fmla="*/ 2016 w 6856"/>
                <a:gd name="T15" fmla="*/ 386 h 5424"/>
                <a:gd name="T16" fmla="*/ 59 w 6856"/>
                <a:gd name="T17" fmla="*/ 2130 h 5424"/>
                <a:gd name="T18" fmla="*/ 518 w 6856"/>
                <a:gd name="T19" fmla="*/ 2802 h 5424"/>
                <a:gd name="T20" fmla="*/ 731 w 6856"/>
                <a:gd name="T21" fmla="*/ 2802 h 5424"/>
                <a:gd name="T22" fmla="*/ 1001 w 6856"/>
                <a:gd name="T23" fmla="*/ 2973 h 5424"/>
                <a:gd name="T24" fmla="*/ 1178 w 6856"/>
                <a:gd name="T25" fmla="*/ 3249 h 5424"/>
                <a:gd name="T26" fmla="*/ 3103 w 6856"/>
                <a:gd name="T27" fmla="*/ 5295 h 5424"/>
                <a:gd name="T28" fmla="*/ 3728 w 6856"/>
                <a:gd name="T29" fmla="*/ 5295 h 5424"/>
                <a:gd name="T30" fmla="*/ 4315 w 6856"/>
                <a:gd name="T31" fmla="*/ 5057 h 5424"/>
                <a:gd name="T32" fmla="*/ 4930 w 6856"/>
                <a:gd name="T33" fmla="*/ 4845 h 5424"/>
                <a:gd name="T34" fmla="*/ 5140 w 6856"/>
                <a:gd name="T35" fmla="*/ 4232 h 5424"/>
                <a:gd name="T36" fmla="*/ 5141 w 6856"/>
                <a:gd name="T37" fmla="*/ 3603 h 5424"/>
                <a:gd name="T38" fmla="*/ 5415 w 6856"/>
                <a:gd name="T39" fmla="*/ 3307 h 5424"/>
                <a:gd name="T40" fmla="*/ 5688 w 6856"/>
                <a:gd name="T41" fmla="*/ 2900 h 5424"/>
                <a:gd name="T42" fmla="*/ 6077 w 6856"/>
                <a:gd name="T43" fmla="*/ 2425 h 5424"/>
                <a:gd name="T44" fmla="*/ 6232 w 6856"/>
                <a:gd name="T45" fmla="*/ 2519 h 5424"/>
                <a:gd name="T46" fmla="*/ 6798 w 6856"/>
                <a:gd name="T47" fmla="*/ 2016 h 5424"/>
                <a:gd name="T48" fmla="*/ 624 w 6856"/>
                <a:gd name="T49" fmla="*/ 2483 h 5424"/>
                <a:gd name="T50" fmla="*/ 1910 w 6856"/>
                <a:gd name="T51" fmla="*/ 705 h 5424"/>
                <a:gd name="T52" fmla="*/ 624 w 6856"/>
                <a:gd name="T53" fmla="*/ 2483 h 5424"/>
                <a:gd name="T54" fmla="*/ 4928 w 6856"/>
                <a:gd name="T55" fmla="*/ 4018 h 5424"/>
                <a:gd name="T56" fmla="*/ 3849 w 6856"/>
                <a:gd name="T57" fmla="*/ 3143 h 5424"/>
                <a:gd name="T58" fmla="*/ 3636 w 6856"/>
                <a:gd name="T59" fmla="*/ 3356 h 5424"/>
                <a:gd name="T60" fmla="*/ 4717 w 6856"/>
                <a:gd name="T61" fmla="*/ 4633 h 5424"/>
                <a:gd name="T62" fmla="*/ 3353 w 6856"/>
                <a:gd name="T63" fmla="*/ 3474 h 5424"/>
                <a:gd name="T64" fmla="*/ 3141 w 6856"/>
                <a:gd name="T65" fmla="*/ 3686 h 5424"/>
                <a:gd name="T66" fmla="*/ 4102 w 6856"/>
                <a:gd name="T67" fmla="*/ 4844 h 5424"/>
                <a:gd name="T68" fmla="*/ 3903 w 6856"/>
                <a:gd name="T69" fmla="*/ 4844 h 5424"/>
                <a:gd name="T70" fmla="*/ 2608 w 6856"/>
                <a:gd name="T71" fmla="*/ 3767 h 5424"/>
                <a:gd name="T72" fmla="*/ 3536 w 6856"/>
                <a:gd name="T73" fmla="*/ 4908 h 5424"/>
                <a:gd name="T74" fmla="*/ 3316 w 6856"/>
                <a:gd name="T75" fmla="*/ 5082 h 5424"/>
                <a:gd name="T76" fmla="*/ 1457 w 6856"/>
                <a:gd name="T77" fmla="*/ 3137 h 5424"/>
                <a:gd name="T78" fmla="*/ 1214 w 6856"/>
                <a:gd name="T79" fmla="*/ 2760 h 5424"/>
                <a:gd name="T80" fmla="*/ 2204 w 6856"/>
                <a:gd name="T81" fmla="*/ 1329 h 5424"/>
                <a:gd name="T82" fmla="*/ 2350 w 6856"/>
                <a:gd name="T83" fmla="*/ 1524 h 5424"/>
                <a:gd name="T84" fmla="*/ 2921 w 6856"/>
                <a:gd name="T85" fmla="*/ 2092 h 5424"/>
                <a:gd name="T86" fmla="*/ 4929 w 6856"/>
                <a:gd name="T87" fmla="*/ 3816 h 5424"/>
                <a:gd name="T88" fmla="*/ 5643 w 6856"/>
                <a:gd name="T89" fmla="*/ 2433 h 5424"/>
                <a:gd name="T90" fmla="*/ 5400 w 6856"/>
                <a:gd name="T91" fmla="*/ 2810 h 5424"/>
                <a:gd name="T92" fmla="*/ 4918 w 6856"/>
                <a:gd name="T93" fmla="*/ 3379 h 5424"/>
                <a:gd name="T94" fmla="*/ 4465 w 6856"/>
                <a:gd name="T95" fmla="*/ 2528 h 5424"/>
                <a:gd name="T96" fmla="*/ 4465 w 6856"/>
                <a:gd name="T97" fmla="*/ 2292 h 5424"/>
                <a:gd name="T98" fmla="*/ 3787 w 6856"/>
                <a:gd name="T99" fmla="*/ 2248 h 5424"/>
                <a:gd name="T100" fmla="*/ 3372 w 6856"/>
                <a:gd name="T101" fmla="*/ 1837 h 5424"/>
                <a:gd name="T102" fmla="*/ 3265 w 6856"/>
                <a:gd name="T103" fmla="*/ 1794 h 5424"/>
                <a:gd name="T104" fmla="*/ 2651 w 6856"/>
                <a:gd name="T105" fmla="*/ 1523 h 5424"/>
                <a:gd name="T106" fmla="*/ 3944 w 6856"/>
                <a:gd name="T107" fmla="*/ 1440 h 5424"/>
                <a:gd name="T108" fmla="*/ 4443 w 6856"/>
                <a:gd name="T109" fmla="*/ 1213 h 5424"/>
                <a:gd name="T110" fmla="*/ 5864 w 6856"/>
                <a:gd name="T111" fmla="*/ 2213 h 5424"/>
                <a:gd name="T112" fmla="*/ 6232 w 6856"/>
                <a:gd name="T113" fmla="*/ 2155 h 5424"/>
                <a:gd name="T114" fmla="*/ 4947 w 6856"/>
                <a:gd name="T115" fmla="*/ 378 h 5424"/>
                <a:gd name="T116" fmla="*/ 6232 w 6856"/>
                <a:gd name="T117" fmla="*/ 2155 h 5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56" h="5424">
                  <a:moveTo>
                    <a:pt x="6798" y="1803"/>
                  </a:moveTo>
                  <a:lnTo>
                    <a:pt x="5053" y="58"/>
                  </a:lnTo>
                  <a:cubicBezTo>
                    <a:pt x="4995" y="0"/>
                    <a:pt x="4899" y="0"/>
                    <a:pt x="4840" y="58"/>
                  </a:cubicBezTo>
                  <a:lnTo>
                    <a:pt x="4381" y="517"/>
                  </a:lnTo>
                  <a:cubicBezTo>
                    <a:pt x="4353" y="546"/>
                    <a:pt x="4337" y="584"/>
                    <a:pt x="4337" y="624"/>
                  </a:cubicBezTo>
                  <a:cubicBezTo>
                    <a:pt x="4337" y="664"/>
                    <a:pt x="4353" y="702"/>
                    <a:pt x="4381" y="730"/>
                  </a:cubicBezTo>
                  <a:lnTo>
                    <a:pt x="4441" y="790"/>
                  </a:lnTo>
                  <a:lnTo>
                    <a:pt x="4230" y="1001"/>
                  </a:lnTo>
                  <a:cubicBezTo>
                    <a:pt x="4155" y="1076"/>
                    <a:pt x="4060" y="1120"/>
                    <a:pt x="3933" y="1139"/>
                  </a:cubicBezTo>
                  <a:lnTo>
                    <a:pt x="2734" y="1141"/>
                  </a:lnTo>
                  <a:cubicBezTo>
                    <a:pt x="2651" y="1141"/>
                    <a:pt x="2574" y="1167"/>
                    <a:pt x="2512" y="1212"/>
                  </a:cubicBezTo>
                  <a:lnTo>
                    <a:pt x="2416" y="1117"/>
                  </a:lnTo>
                  <a:lnTo>
                    <a:pt x="2475" y="1058"/>
                  </a:lnTo>
                  <a:cubicBezTo>
                    <a:pt x="2503" y="1029"/>
                    <a:pt x="2519" y="991"/>
                    <a:pt x="2519" y="951"/>
                  </a:cubicBezTo>
                  <a:cubicBezTo>
                    <a:pt x="2519" y="911"/>
                    <a:pt x="2503" y="873"/>
                    <a:pt x="2475" y="845"/>
                  </a:cubicBezTo>
                  <a:lnTo>
                    <a:pt x="2016" y="386"/>
                  </a:lnTo>
                  <a:cubicBezTo>
                    <a:pt x="1957" y="327"/>
                    <a:pt x="1862" y="327"/>
                    <a:pt x="1803" y="386"/>
                  </a:cubicBezTo>
                  <a:lnTo>
                    <a:pt x="59" y="2130"/>
                  </a:lnTo>
                  <a:cubicBezTo>
                    <a:pt x="0" y="2189"/>
                    <a:pt x="0" y="2284"/>
                    <a:pt x="59" y="2343"/>
                  </a:cubicBezTo>
                  <a:lnTo>
                    <a:pt x="518" y="2802"/>
                  </a:lnTo>
                  <a:cubicBezTo>
                    <a:pt x="546" y="2830"/>
                    <a:pt x="585" y="2846"/>
                    <a:pt x="624" y="2846"/>
                  </a:cubicBezTo>
                  <a:cubicBezTo>
                    <a:pt x="664" y="2846"/>
                    <a:pt x="703" y="2830"/>
                    <a:pt x="731" y="2802"/>
                  </a:cubicBezTo>
                  <a:lnTo>
                    <a:pt x="781" y="2752"/>
                  </a:lnTo>
                  <a:lnTo>
                    <a:pt x="1001" y="2973"/>
                  </a:lnTo>
                  <a:cubicBezTo>
                    <a:pt x="1074" y="3046"/>
                    <a:pt x="1131" y="3132"/>
                    <a:pt x="1169" y="3227"/>
                  </a:cubicBezTo>
                  <a:lnTo>
                    <a:pt x="1178" y="3249"/>
                  </a:lnTo>
                  <a:cubicBezTo>
                    <a:pt x="1231" y="3382"/>
                    <a:pt x="1310" y="3502"/>
                    <a:pt x="1412" y="3604"/>
                  </a:cubicBezTo>
                  <a:lnTo>
                    <a:pt x="3103" y="5295"/>
                  </a:lnTo>
                  <a:cubicBezTo>
                    <a:pt x="3189" y="5381"/>
                    <a:pt x="3302" y="5424"/>
                    <a:pt x="3415" y="5424"/>
                  </a:cubicBezTo>
                  <a:cubicBezTo>
                    <a:pt x="3528" y="5424"/>
                    <a:pt x="3641" y="5381"/>
                    <a:pt x="3728" y="5295"/>
                  </a:cubicBezTo>
                  <a:cubicBezTo>
                    <a:pt x="3771" y="5252"/>
                    <a:pt x="3803" y="5202"/>
                    <a:pt x="3825" y="5148"/>
                  </a:cubicBezTo>
                  <a:cubicBezTo>
                    <a:pt x="3987" y="5219"/>
                    <a:pt x="4183" y="5189"/>
                    <a:pt x="4315" y="5057"/>
                  </a:cubicBezTo>
                  <a:cubicBezTo>
                    <a:pt x="4355" y="5017"/>
                    <a:pt x="4386" y="4971"/>
                    <a:pt x="4408" y="4922"/>
                  </a:cubicBezTo>
                  <a:cubicBezTo>
                    <a:pt x="4575" y="5012"/>
                    <a:pt x="4789" y="4987"/>
                    <a:pt x="4930" y="4845"/>
                  </a:cubicBezTo>
                  <a:cubicBezTo>
                    <a:pt x="5072" y="4704"/>
                    <a:pt x="5097" y="4490"/>
                    <a:pt x="5008" y="4322"/>
                  </a:cubicBezTo>
                  <a:cubicBezTo>
                    <a:pt x="5056" y="4301"/>
                    <a:pt x="5101" y="4271"/>
                    <a:pt x="5140" y="4232"/>
                  </a:cubicBezTo>
                  <a:lnTo>
                    <a:pt x="5141" y="4230"/>
                  </a:lnTo>
                  <a:cubicBezTo>
                    <a:pt x="5314" y="4057"/>
                    <a:pt x="5314" y="3776"/>
                    <a:pt x="5141" y="3603"/>
                  </a:cubicBezTo>
                  <a:lnTo>
                    <a:pt x="5130" y="3592"/>
                  </a:lnTo>
                  <a:lnTo>
                    <a:pt x="5415" y="3307"/>
                  </a:lnTo>
                  <a:cubicBezTo>
                    <a:pt x="5500" y="3223"/>
                    <a:pt x="5620" y="3071"/>
                    <a:pt x="5679" y="2923"/>
                  </a:cubicBezTo>
                  <a:lnTo>
                    <a:pt x="5688" y="2900"/>
                  </a:lnTo>
                  <a:cubicBezTo>
                    <a:pt x="5726" y="2805"/>
                    <a:pt x="5783" y="2719"/>
                    <a:pt x="5856" y="2646"/>
                  </a:cubicBezTo>
                  <a:lnTo>
                    <a:pt x="6077" y="2425"/>
                  </a:lnTo>
                  <a:lnTo>
                    <a:pt x="6126" y="2475"/>
                  </a:lnTo>
                  <a:cubicBezTo>
                    <a:pt x="6154" y="2503"/>
                    <a:pt x="6192" y="2519"/>
                    <a:pt x="6232" y="2519"/>
                  </a:cubicBezTo>
                  <a:cubicBezTo>
                    <a:pt x="6272" y="2519"/>
                    <a:pt x="6310" y="2503"/>
                    <a:pt x="6339" y="2475"/>
                  </a:cubicBezTo>
                  <a:lnTo>
                    <a:pt x="6798" y="2016"/>
                  </a:lnTo>
                  <a:cubicBezTo>
                    <a:pt x="6856" y="1957"/>
                    <a:pt x="6856" y="1861"/>
                    <a:pt x="6798" y="1803"/>
                  </a:cubicBezTo>
                  <a:close/>
                  <a:moveTo>
                    <a:pt x="624" y="2483"/>
                  </a:moveTo>
                  <a:lnTo>
                    <a:pt x="378" y="2237"/>
                  </a:lnTo>
                  <a:lnTo>
                    <a:pt x="1910" y="705"/>
                  </a:lnTo>
                  <a:lnTo>
                    <a:pt x="2156" y="951"/>
                  </a:lnTo>
                  <a:lnTo>
                    <a:pt x="624" y="2483"/>
                  </a:lnTo>
                  <a:close/>
                  <a:moveTo>
                    <a:pt x="4929" y="4017"/>
                  </a:moveTo>
                  <a:cubicBezTo>
                    <a:pt x="4929" y="4017"/>
                    <a:pt x="4928" y="4018"/>
                    <a:pt x="4928" y="4018"/>
                  </a:cubicBezTo>
                  <a:cubicBezTo>
                    <a:pt x="4872" y="4074"/>
                    <a:pt x="4785" y="4073"/>
                    <a:pt x="4729" y="4017"/>
                  </a:cubicBezTo>
                  <a:cubicBezTo>
                    <a:pt x="4720" y="4008"/>
                    <a:pt x="3849" y="3143"/>
                    <a:pt x="3849" y="3143"/>
                  </a:cubicBezTo>
                  <a:cubicBezTo>
                    <a:pt x="3790" y="3084"/>
                    <a:pt x="3695" y="3084"/>
                    <a:pt x="3636" y="3143"/>
                  </a:cubicBezTo>
                  <a:cubicBezTo>
                    <a:pt x="3578" y="3202"/>
                    <a:pt x="3578" y="3297"/>
                    <a:pt x="3636" y="3356"/>
                  </a:cubicBezTo>
                  <a:cubicBezTo>
                    <a:pt x="3636" y="3356"/>
                    <a:pt x="4727" y="4445"/>
                    <a:pt x="4733" y="4450"/>
                  </a:cubicBezTo>
                  <a:cubicBezTo>
                    <a:pt x="4772" y="4506"/>
                    <a:pt x="4767" y="4583"/>
                    <a:pt x="4717" y="4633"/>
                  </a:cubicBezTo>
                  <a:cubicBezTo>
                    <a:pt x="4663" y="4687"/>
                    <a:pt x="4573" y="4687"/>
                    <a:pt x="4519" y="4633"/>
                  </a:cubicBezTo>
                  <a:lnTo>
                    <a:pt x="3353" y="3474"/>
                  </a:lnTo>
                  <a:cubicBezTo>
                    <a:pt x="3295" y="3415"/>
                    <a:pt x="3199" y="3415"/>
                    <a:pt x="3141" y="3474"/>
                  </a:cubicBezTo>
                  <a:cubicBezTo>
                    <a:pt x="3082" y="3532"/>
                    <a:pt x="3082" y="3628"/>
                    <a:pt x="3141" y="3686"/>
                  </a:cubicBezTo>
                  <a:lnTo>
                    <a:pt x="4124" y="4670"/>
                  </a:lnTo>
                  <a:cubicBezTo>
                    <a:pt x="4157" y="4724"/>
                    <a:pt x="4150" y="4796"/>
                    <a:pt x="4102" y="4844"/>
                  </a:cubicBezTo>
                  <a:cubicBezTo>
                    <a:pt x="4076" y="4870"/>
                    <a:pt x="4040" y="4885"/>
                    <a:pt x="4003" y="4885"/>
                  </a:cubicBezTo>
                  <a:cubicBezTo>
                    <a:pt x="3965" y="4885"/>
                    <a:pt x="3930" y="4870"/>
                    <a:pt x="3903" y="4844"/>
                  </a:cubicBezTo>
                  <a:lnTo>
                    <a:pt x="2821" y="3767"/>
                  </a:lnTo>
                  <a:cubicBezTo>
                    <a:pt x="2762" y="3709"/>
                    <a:pt x="2667" y="3709"/>
                    <a:pt x="2608" y="3767"/>
                  </a:cubicBezTo>
                  <a:cubicBezTo>
                    <a:pt x="2549" y="3826"/>
                    <a:pt x="2549" y="3921"/>
                    <a:pt x="2608" y="3980"/>
                  </a:cubicBezTo>
                  <a:lnTo>
                    <a:pt x="3536" y="4908"/>
                  </a:lnTo>
                  <a:cubicBezTo>
                    <a:pt x="3569" y="4963"/>
                    <a:pt x="3562" y="5035"/>
                    <a:pt x="3515" y="5082"/>
                  </a:cubicBezTo>
                  <a:cubicBezTo>
                    <a:pt x="3460" y="5137"/>
                    <a:pt x="3371" y="5137"/>
                    <a:pt x="3316" y="5082"/>
                  </a:cubicBezTo>
                  <a:lnTo>
                    <a:pt x="1625" y="3391"/>
                  </a:lnTo>
                  <a:cubicBezTo>
                    <a:pt x="1552" y="3318"/>
                    <a:pt x="1495" y="3233"/>
                    <a:pt x="1457" y="3137"/>
                  </a:cubicBezTo>
                  <a:lnTo>
                    <a:pt x="1449" y="3116"/>
                  </a:lnTo>
                  <a:cubicBezTo>
                    <a:pt x="1395" y="2982"/>
                    <a:pt x="1316" y="2862"/>
                    <a:pt x="1214" y="2760"/>
                  </a:cubicBezTo>
                  <a:lnTo>
                    <a:pt x="993" y="2540"/>
                  </a:lnTo>
                  <a:lnTo>
                    <a:pt x="2204" y="1329"/>
                  </a:lnTo>
                  <a:lnTo>
                    <a:pt x="2353" y="1479"/>
                  </a:lnTo>
                  <a:cubicBezTo>
                    <a:pt x="2351" y="1494"/>
                    <a:pt x="2350" y="1509"/>
                    <a:pt x="2350" y="1524"/>
                  </a:cubicBezTo>
                  <a:cubicBezTo>
                    <a:pt x="2350" y="1525"/>
                    <a:pt x="2350" y="1527"/>
                    <a:pt x="2350" y="1528"/>
                  </a:cubicBezTo>
                  <a:cubicBezTo>
                    <a:pt x="2357" y="1839"/>
                    <a:pt x="2613" y="2092"/>
                    <a:pt x="2921" y="2092"/>
                  </a:cubicBezTo>
                  <a:lnTo>
                    <a:pt x="3204" y="2091"/>
                  </a:lnTo>
                  <a:lnTo>
                    <a:pt x="4929" y="3816"/>
                  </a:lnTo>
                  <a:cubicBezTo>
                    <a:pt x="4984" y="3871"/>
                    <a:pt x="4984" y="3962"/>
                    <a:pt x="4929" y="4017"/>
                  </a:cubicBezTo>
                  <a:close/>
                  <a:moveTo>
                    <a:pt x="5643" y="2433"/>
                  </a:moveTo>
                  <a:cubicBezTo>
                    <a:pt x="5541" y="2536"/>
                    <a:pt x="5462" y="2655"/>
                    <a:pt x="5409" y="2788"/>
                  </a:cubicBezTo>
                  <a:lnTo>
                    <a:pt x="5400" y="2810"/>
                  </a:lnTo>
                  <a:cubicBezTo>
                    <a:pt x="5366" y="2895"/>
                    <a:pt x="5284" y="3012"/>
                    <a:pt x="5202" y="3095"/>
                  </a:cubicBezTo>
                  <a:lnTo>
                    <a:pt x="4918" y="3379"/>
                  </a:lnTo>
                  <a:lnTo>
                    <a:pt x="4119" y="2580"/>
                  </a:lnTo>
                  <a:cubicBezTo>
                    <a:pt x="4272" y="2577"/>
                    <a:pt x="4389" y="2551"/>
                    <a:pt x="4465" y="2528"/>
                  </a:cubicBezTo>
                  <a:cubicBezTo>
                    <a:pt x="4519" y="2512"/>
                    <a:pt x="4545" y="2451"/>
                    <a:pt x="4519" y="2400"/>
                  </a:cubicBezTo>
                  <a:lnTo>
                    <a:pt x="4465" y="2292"/>
                  </a:lnTo>
                  <a:cubicBezTo>
                    <a:pt x="4445" y="2253"/>
                    <a:pt x="4401" y="2234"/>
                    <a:pt x="4360" y="2245"/>
                  </a:cubicBezTo>
                  <a:cubicBezTo>
                    <a:pt x="4263" y="2272"/>
                    <a:pt x="4066" y="2305"/>
                    <a:pt x="3787" y="2248"/>
                  </a:cubicBezTo>
                  <a:lnTo>
                    <a:pt x="3374" y="1835"/>
                  </a:lnTo>
                  <a:lnTo>
                    <a:pt x="3372" y="1837"/>
                  </a:lnTo>
                  <a:cubicBezTo>
                    <a:pt x="3345" y="1810"/>
                    <a:pt x="3307" y="1794"/>
                    <a:pt x="3266" y="1794"/>
                  </a:cubicBezTo>
                  <a:lnTo>
                    <a:pt x="3265" y="1794"/>
                  </a:lnTo>
                  <a:lnTo>
                    <a:pt x="2920" y="1793"/>
                  </a:lnTo>
                  <a:cubicBezTo>
                    <a:pt x="2776" y="1793"/>
                    <a:pt x="2656" y="1670"/>
                    <a:pt x="2651" y="1523"/>
                  </a:cubicBezTo>
                  <a:cubicBezTo>
                    <a:pt x="2652" y="1479"/>
                    <a:pt x="2689" y="1441"/>
                    <a:pt x="2734" y="1441"/>
                  </a:cubicBezTo>
                  <a:lnTo>
                    <a:pt x="3944" y="1440"/>
                  </a:lnTo>
                  <a:cubicBezTo>
                    <a:pt x="3951" y="1440"/>
                    <a:pt x="3958" y="1439"/>
                    <a:pt x="3964" y="1438"/>
                  </a:cubicBezTo>
                  <a:cubicBezTo>
                    <a:pt x="4162" y="1411"/>
                    <a:pt x="4319" y="1337"/>
                    <a:pt x="4443" y="1213"/>
                  </a:cubicBezTo>
                  <a:lnTo>
                    <a:pt x="4654" y="1002"/>
                  </a:lnTo>
                  <a:lnTo>
                    <a:pt x="5864" y="2213"/>
                  </a:lnTo>
                  <a:lnTo>
                    <a:pt x="5643" y="2433"/>
                  </a:lnTo>
                  <a:close/>
                  <a:moveTo>
                    <a:pt x="6232" y="2155"/>
                  </a:moveTo>
                  <a:lnTo>
                    <a:pt x="4701" y="624"/>
                  </a:lnTo>
                  <a:lnTo>
                    <a:pt x="4947" y="378"/>
                  </a:lnTo>
                  <a:lnTo>
                    <a:pt x="6478" y="1909"/>
                  </a:lnTo>
                  <a:lnTo>
                    <a:pt x="6232" y="2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hape 3511"/>
          <p:cNvSpPr/>
          <p:nvPr/>
        </p:nvSpPr>
        <p:spPr>
          <a:xfrm rot="16200000">
            <a:off x="9742308" y="3243766"/>
            <a:ext cx="669021" cy="6690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srgbClr val="0071C1">
                <a:alpha val="1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46" name="矩形: 圆顶角 45"/>
          <p:cNvSpPr/>
          <p:nvPr/>
        </p:nvSpPr>
        <p:spPr>
          <a:xfrm rot="16200000" flipV="1">
            <a:off x="10848473" y="5530515"/>
            <a:ext cx="328863" cy="235818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pic>
        <p:nvPicPr>
          <p:cNvPr id="4" name="图片 3" descr="富源粤电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350" y="191135"/>
            <a:ext cx="1170940" cy="15132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50810"/>
          <a:stretch>
            <a:fillRect/>
          </a:stretch>
        </p:blipFill>
        <p:spPr>
          <a:xfrm flipH="1">
            <a:off x="8351178" y="1457220"/>
            <a:ext cx="3061698" cy="4645630"/>
          </a:xfrm>
          <a:prstGeom prst="roundRect">
            <a:avLst>
              <a:gd name="adj" fmla="val 0"/>
            </a:avLst>
          </a:prstGeom>
        </p:spPr>
      </p:pic>
      <p:grpSp>
        <p:nvGrpSpPr>
          <p:cNvPr id="2" name="组合 1"/>
          <p:cNvGrpSpPr/>
          <p:nvPr/>
        </p:nvGrpSpPr>
        <p:grpSpPr>
          <a:xfrm>
            <a:off x="-10273" y="287858"/>
            <a:ext cx="3075611" cy="677428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7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明年工作计划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420654" y="350949"/>
              <a:ext cx="548579" cy="548579"/>
              <a:chOff x="2451475" y="381772"/>
              <a:chExt cx="645644" cy="64564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451475" y="381772"/>
                <a:ext cx="645644" cy="645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477641" y="499731"/>
                <a:ext cx="597093" cy="434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03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710068" y="3034000"/>
            <a:ext cx="1930390" cy="126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0616" y="2180123"/>
            <a:ext cx="1331465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2000" b="1">
                <a:gradFill>
                  <a:gsLst>
                    <a:gs pos="0">
                      <a:srgbClr val="008ADC"/>
                    </a:gs>
                    <a:gs pos="100000">
                      <a:srgbClr val="0070C0"/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</a:defRPr>
            </a:lvl1pPr>
          </a:lstStyle>
          <a:p>
            <a:r>
              <a:rPr lang="zh-CN" altLang="en-US" dirty="0"/>
              <a:t>工作计划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821932" y="2774024"/>
            <a:ext cx="13870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760290" y="4503479"/>
            <a:ext cx="1367082" cy="362862"/>
            <a:chOff x="3534313" y="5633634"/>
            <a:chExt cx="1367082" cy="362862"/>
          </a:xfrm>
        </p:grpSpPr>
        <p:sp>
          <p:nvSpPr>
            <p:cNvPr id="14" name="矩形: 圆顶角 13"/>
            <p:cNvSpPr/>
            <p:nvPr/>
          </p:nvSpPr>
          <p:spPr>
            <a:xfrm rot="16200000">
              <a:off x="4031764" y="5164206"/>
              <a:ext cx="307628" cy="13025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538533" y="5633634"/>
              <a:ext cx="362862" cy="362862"/>
            </a:xfrm>
            <a:prstGeom prst="ellipse">
              <a:avLst/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16" name="right-arrow-angle_38577"/>
            <p:cNvSpPr/>
            <p:nvPr/>
          </p:nvSpPr>
          <p:spPr>
            <a:xfrm>
              <a:off x="4680487" y="5727874"/>
              <a:ext cx="111423" cy="169232"/>
            </a:xfrm>
            <a:custGeom>
              <a:avLst/>
              <a:gdLst>
                <a:gd name="T0" fmla="*/ 368 w 3218"/>
                <a:gd name="T1" fmla="*/ 7085 h 7181"/>
                <a:gd name="T2" fmla="*/ 697 w 3218"/>
                <a:gd name="T3" fmla="*/ 7181 h 7181"/>
                <a:gd name="T4" fmla="*/ 1214 w 3218"/>
                <a:gd name="T5" fmla="*/ 6899 h 7181"/>
                <a:gd name="T6" fmla="*/ 3089 w 3218"/>
                <a:gd name="T7" fmla="*/ 3963 h 7181"/>
                <a:gd name="T8" fmla="*/ 3089 w 3218"/>
                <a:gd name="T9" fmla="*/ 3304 h 7181"/>
                <a:gd name="T10" fmla="*/ 1214 w 3218"/>
                <a:gd name="T11" fmla="*/ 369 h 7181"/>
                <a:gd name="T12" fmla="*/ 368 w 3218"/>
                <a:gd name="T13" fmla="*/ 182 h 7181"/>
                <a:gd name="T14" fmla="*/ 182 w 3218"/>
                <a:gd name="T15" fmla="*/ 1028 h 7181"/>
                <a:gd name="T16" fmla="*/ 1847 w 3218"/>
                <a:gd name="T17" fmla="*/ 3634 h 7181"/>
                <a:gd name="T18" fmla="*/ 182 w 3218"/>
                <a:gd name="T19" fmla="*/ 6240 h 7181"/>
                <a:gd name="T20" fmla="*/ 368 w 3218"/>
                <a:gd name="T21" fmla="*/ 7085 h 7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8" h="7181">
                  <a:moveTo>
                    <a:pt x="368" y="7085"/>
                  </a:moveTo>
                  <a:cubicBezTo>
                    <a:pt x="471" y="7150"/>
                    <a:pt x="585" y="7181"/>
                    <a:pt x="697" y="7181"/>
                  </a:cubicBezTo>
                  <a:cubicBezTo>
                    <a:pt x="899" y="7181"/>
                    <a:pt x="1097" y="7082"/>
                    <a:pt x="1214" y="6899"/>
                  </a:cubicBezTo>
                  <a:lnTo>
                    <a:pt x="3089" y="3963"/>
                  </a:lnTo>
                  <a:cubicBezTo>
                    <a:pt x="3218" y="3762"/>
                    <a:pt x="3218" y="3505"/>
                    <a:pt x="3089" y="3304"/>
                  </a:cubicBezTo>
                  <a:lnTo>
                    <a:pt x="1214" y="369"/>
                  </a:lnTo>
                  <a:cubicBezTo>
                    <a:pt x="1032" y="84"/>
                    <a:pt x="653" y="0"/>
                    <a:pt x="368" y="182"/>
                  </a:cubicBezTo>
                  <a:cubicBezTo>
                    <a:pt x="84" y="364"/>
                    <a:pt x="0" y="743"/>
                    <a:pt x="182" y="1028"/>
                  </a:cubicBezTo>
                  <a:lnTo>
                    <a:pt x="1847" y="3634"/>
                  </a:lnTo>
                  <a:lnTo>
                    <a:pt x="182" y="6240"/>
                  </a:lnTo>
                  <a:cubicBezTo>
                    <a:pt x="0" y="6525"/>
                    <a:pt x="84" y="6903"/>
                    <a:pt x="368" y="70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矩形: 圆角 20"/>
          <p:cNvSpPr/>
          <p:nvPr/>
        </p:nvSpPr>
        <p:spPr>
          <a:xfrm>
            <a:off x="7626409" y="2797710"/>
            <a:ext cx="2446155" cy="35974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929778" y="4020144"/>
            <a:ext cx="1912862" cy="1556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79681" y="3220804"/>
            <a:ext cx="1225281" cy="38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altLang="zh-CN" sz="20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02</a:t>
            </a:r>
            <a:endParaRPr lang="zh-CN" altLang="en-US" sz="8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950326" y="3777126"/>
            <a:ext cx="12763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en_175390"/>
          <p:cNvSpPr/>
          <p:nvPr/>
        </p:nvSpPr>
        <p:spPr>
          <a:xfrm>
            <a:off x="9264769" y="5611548"/>
            <a:ext cx="512879" cy="512215"/>
          </a:xfrm>
          <a:custGeom>
            <a:avLst/>
            <a:gdLst>
              <a:gd name="connsiteX0" fmla="*/ 602275 w 602487"/>
              <a:gd name="connsiteY0" fmla="*/ 602275 w 602487"/>
              <a:gd name="connsiteX1" fmla="*/ 602275 w 602487"/>
              <a:gd name="connsiteY1" fmla="*/ 602275 w 602487"/>
              <a:gd name="connsiteX2" fmla="*/ 602275 w 602487"/>
              <a:gd name="connsiteY2" fmla="*/ 602275 w 602487"/>
              <a:gd name="connsiteX3" fmla="*/ 602275 w 602487"/>
              <a:gd name="connsiteY3" fmla="*/ 602275 w 602487"/>
              <a:gd name="connsiteX4" fmla="*/ 602275 w 602487"/>
              <a:gd name="connsiteY4" fmla="*/ 602275 w 602487"/>
              <a:gd name="connsiteX5" fmla="*/ 602275 w 602487"/>
              <a:gd name="connsiteY5" fmla="*/ 602275 w 602487"/>
              <a:gd name="connsiteX6" fmla="*/ 602275 w 602487"/>
              <a:gd name="connsiteY6" fmla="*/ 602275 w 602487"/>
              <a:gd name="connsiteX7" fmla="*/ 602275 w 602487"/>
              <a:gd name="connsiteY7" fmla="*/ 602275 w 602487"/>
              <a:gd name="connsiteX8" fmla="*/ 602275 w 602487"/>
              <a:gd name="connsiteY8" fmla="*/ 602275 w 602487"/>
              <a:gd name="connsiteX9" fmla="*/ 602275 w 602487"/>
              <a:gd name="connsiteY9" fmla="*/ 602275 w 602487"/>
              <a:gd name="connsiteX10" fmla="*/ 602275 w 602487"/>
              <a:gd name="connsiteY10" fmla="*/ 602275 w 602487"/>
              <a:gd name="connsiteX11" fmla="*/ 602275 w 602487"/>
              <a:gd name="connsiteY11" fmla="*/ 602275 w 602487"/>
              <a:gd name="connsiteX12" fmla="*/ 602275 w 602487"/>
              <a:gd name="connsiteY12" fmla="*/ 602275 w 602487"/>
              <a:gd name="connsiteX13" fmla="*/ 602275 w 602487"/>
              <a:gd name="connsiteY13" fmla="*/ 602275 w 602487"/>
              <a:gd name="connsiteX14" fmla="*/ 602275 w 602487"/>
              <a:gd name="connsiteY14" fmla="*/ 602275 w 602487"/>
              <a:gd name="connsiteX15" fmla="*/ 602275 w 602487"/>
              <a:gd name="connsiteY15" fmla="*/ 602275 w 602487"/>
              <a:gd name="connsiteX16" fmla="*/ 602275 w 602487"/>
              <a:gd name="connsiteY16" fmla="*/ 602275 w 602487"/>
              <a:gd name="connsiteX17" fmla="*/ 602275 w 602487"/>
              <a:gd name="connsiteY17" fmla="*/ 602275 w 602487"/>
              <a:gd name="connsiteX18" fmla="*/ 602275 w 602487"/>
              <a:gd name="connsiteY18" fmla="*/ 602275 w 602487"/>
              <a:gd name="connsiteX19" fmla="*/ 602275 w 602487"/>
              <a:gd name="connsiteY19" fmla="*/ 602275 w 602487"/>
              <a:gd name="connsiteX20" fmla="*/ 602275 w 602487"/>
              <a:gd name="connsiteY20" fmla="*/ 602275 w 602487"/>
              <a:gd name="connsiteX21" fmla="*/ 602275 w 602487"/>
              <a:gd name="connsiteY21" fmla="*/ 602275 w 602487"/>
              <a:gd name="connsiteX22" fmla="*/ 602275 w 602487"/>
              <a:gd name="connsiteY22" fmla="*/ 602275 w 602487"/>
              <a:gd name="connsiteX23" fmla="*/ 602275 w 602487"/>
              <a:gd name="connsiteY23" fmla="*/ 602275 w 602487"/>
              <a:gd name="connsiteX24" fmla="*/ 602275 w 602487"/>
              <a:gd name="connsiteY24" fmla="*/ 602275 w 602487"/>
              <a:gd name="connsiteX25" fmla="*/ 602275 w 602487"/>
              <a:gd name="connsiteY25" fmla="*/ 602275 w 602487"/>
              <a:gd name="connsiteX26" fmla="*/ 602275 w 602487"/>
              <a:gd name="connsiteY26" fmla="*/ 602275 w 602487"/>
              <a:gd name="connsiteX27" fmla="*/ 602275 w 602487"/>
              <a:gd name="connsiteY27" fmla="*/ 602275 w 602487"/>
              <a:gd name="connsiteX28" fmla="*/ 602275 w 602487"/>
              <a:gd name="connsiteY28" fmla="*/ 602275 w 602487"/>
              <a:gd name="connsiteX29" fmla="*/ 602275 w 602487"/>
              <a:gd name="connsiteY29" fmla="*/ 602275 w 602487"/>
              <a:gd name="connsiteX30" fmla="*/ 602275 w 602487"/>
              <a:gd name="connsiteY30" fmla="*/ 602275 w 602487"/>
              <a:gd name="connsiteX31" fmla="*/ 602275 w 602487"/>
              <a:gd name="connsiteY31" fmla="*/ 602275 w 602487"/>
              <a:gd name="connsiteX32" fmla="*/ 602275 w 602487"/>
              <a:gd name="connsiteY32" fmla="*/ 602275 w 602487"/>
              <a:gd name="connsiteX33" fmla="*/ 602275 w 602487"/>
              <a:gd name="connsiteY33" fmla="*/ 602275 w 602487"/>
              <a:gd name="connsiteX34" fmla="*/ 602275 w 602487"/>
              <a:gd name="connsiteY34" fmla="*/ 602275 w 602487"/>
              <a:gd name="connsiteX35" fmla="*/ 602275 w 602487"/>
              <a:gd name="connsiteY35" fmla="*/ 602275 w 602487"/>
              <a:gd name="connsiteX36" fmla="*/ 602275 w 602487"/>
              <a:gd name="connsiteY36" fmla="*/ 602275 w 602487"/>
              <a:gd name="connsiteX37" fmla="*/ 602275 w 602487"/>
              <a:gd name="connsiteY37" fmla="*/ 602275 w 602487"/>
              <a:gd name="connsiteX38" fmla="*/ 602275 w 602487"/>
              <a:gd name="connsiteY38" fmla="*/ 602275 w 602487"/>
              <a:gd name="connsiteX39" fmla="*/ 602275 w 602487"/>
              <a:gd name="connsiteY39" fmla="*/ 602275 w 602487"/>
              <a:gd name="connsiteX40" fmla="*/ 602275 w 602487"/>
              <a:gd name="connsiteY40" fmla="*/ 602275 w 602487"/>
              <a:gd name="connsiteX41" fmla="*/ 602275 w 602487"/>
              <a:gd name="connsiteY41" fmla="*/ 602275 w 602487"/>
              <a:gd name="connsiteX42" fmla="*/ 602275 w 602487"/>
              <a:gd name="connsiteY42" fmla="*/ 602275 w 602487"/>
              <a:gd name="connsiteX43" fmla="*/ 602275 w 602487"/>
              <a:gd name="connsiteY43" fmla="*/ 602275 w 602487"/>
              <a:gd name="connsiteX44" fmla="*/ 602275 w 602487"/>
              <a:gd name="connsiteY44" fmla="*/ 602275 w 602487"/>
              <a:gd name="connsiteX45" fmla="*/ 602275 w 602487"/>
              <a:gd name="connsiteY45" fmla="*/ 602275 w 602487"/>
              <a:gd name="connsiteX46" fmla="*/ 602275 w 602487"/>
              <a:gd name="connsiteY46" fmla="*/ 602275 w 602487"/>
              <a:gd name="connsiteX47" fmla="*/ 602275 w 602487"/>
              <a:gd name="connsiteY47" fmla="*/ 602275 w 602487"/>
              <a:gd name="connsiteX48" fmla="*/ 602275 w 602487"/>
              <a:gd name="connsiteY48" fmla="*/ 602275 w 602487"/>
              <a:gd name="connsiteX49" fmla="*/ 602275 w 602487"/>
              <a:gd name="connsiteY49" fmla="*/ 602275 w 602487"/>
              <a:gd name="connsiteX50" fmla="*/ 602275 w 602487"/>
              <a:gd name="connsiteY50" fmla="*/ 602275 w 602487"/>
              <a:gd name="connsiteX51" fmla="*/ 602275 w 602487"/>
              <a:gd name="connsiteY51" fmla="*/ 602275 w 602487"/>
              <a:gd name="connsiteX52" fmla="*/ 602275 w 602487"/>
              <a:gd name="connsiteY52" fmla="*/ 602275 w 602487"/>
              <a:gd name="connsiteX53" fmla="*/ 602275 w 602487"/>
              <a:gd name="connsiteY53" fmla="*/ 602275 w 602487"/>
              <a:gd name="connsiteX54" fmla="*/ 602275 w 602487"/>
              <a:gd name="connsiteY54" fmla="*/ 602275 w 602487"/>
              <a:gd name="connsiteX55" fmla="*/ 602275 w 602487"/>
              <a:gd name="connsiteY55" fmla="*/ 602275 w 602487"/>
              <a:gd name="connsiteX56" fmla="*/ 602275 w 602487"/>
              <a:gd name="connsiteY56" fmla="*/ 602275 w 602487"/>
              <a:gd name="connsiteX57" fmla="*/ 602275 w 602487"/>
              <a:gd name="connsiteY57" fmla="*/ 602275 w 602487"/>
              <a:gd name="connsiteX58" fmla="*/ 602275 w 602487"/>
              <a:gd name="connsiteY58" fmla="*/ 602275 w 602487"/>
              <a:gd name="connsiteX59" fmla="*/ 602275 w 602487"/>
              <a:gd name="connsiteY59" fmla="*/ 602275 w 602487"/>
              <a:gd name="connsiteX60" fmla="*/ 602275 w 602487"/>
              <a:gd name="connsiteY60" fmla="*/ 602275 w 602487"/>
              <a:gd name="connsiteX61" fmla="*/ 602275 w 602487"/>
              <a:gd name="connsiteY61" fmla="*/ 602275 w 602487"/>
              <a:gd name="connsiteX62" fmla="*/ 602275 w 602487"/>
              <a:gd name="connsiteY62" fmla="*/ 602275 w 602487"/>
              <a:gd name="connsiteX63" fmla="*/ 602275 w 602487"/>
              <a:gd name="connsiteY63" fmla="*/ 602275 w 602487"/>
              <a:gd name="connsiteX64" fmla="*/ 602275 w 602487"/>
              <a:gd name="connsiteY64" fmla="*/ 602275 w 602487"/>
              <a:gd name="connsiteX65" fmla="*/ 602275 w 602487"/>
              <a:gd name="connsiteY65" fmla="*/ 602275 w 602487"/>
              <a:gd name="connsiteX66" fmla="*/ 602275 w 602487"/>
              <a:gd name="connsiteY66" fmla="*/ 602275 w 602487"/>
              <a:gd name="connsiteX67" fmla="*/ 602275 w 602487"/>
              <a:gd name="connsiteY67" fmla="*/ 602275 w 602487"/>
              <a:gd name="connsiteX68" fmla="*/ 602275 w 602487"/>
              <a:gd name="connsiteY68" fmla="*/ 602275 w 602487"/>
              <a:gd name="connsiteX69" fmla="*/ 602275 w 602487"/>
              <a:gd name="connsiteY69" fmla="*/ 602275 w 602487"/>
              <a:gd name="connsiteX70" fmla="*/ 602275 w 602487"/>
              <a:gd name="connsiteY70" fmla="*/ 602275 w 602487"/>
              <a:gd name="connsiteX71" fmla="*/ 602275 w 602487"/>
              <a:gd name="connsiteY71" fmla="*/ 602275 w 602487"/>
              <a:gd name="connsiteX72" fmla="*/ 602275 w 602487"/>
              <a:gd name="connsiteY72" fmla="*/ 602275 w 602487"/>
              <a:gd name="connsiteX73" fmla="*/ 602275 w 602487"/>
              <a:gd name="connsiteY73" fmla="*/ 602275 w 602487"/>
              <a:gd name="connsiteX74" fmla="*/ 602275 w 602487"/>
              <a:gd name="connsiteY74" fmla="*/ 602275 w 602487"/>
              <a:gd name="connsiteX75" fmla="*/ 602275 w 602487"/>
              <a:gd name="connsiteY75" fmla="*/ 602275 w 602487"/>
              <a:gd name="connsiteX76" fmla="*/ 602275 w 602487"/>
              <a:gd name="connsiteY76" fmla="*/ 602275 w 602487"/>
              <a:gd name="connsiteX77" fmla="*/ 602275 w 602487"/>
              <a:gd name="connsiteY77" fmla="*/ 602275 w 602487"/>
              <a:gd name="connsiteX78" fmla="*/ 602275 w 602487"/>
              <a:gd name="connsiteY78" fmla="*/ 602275 w 602487"/>
              <a:gd name="connsiteX79" fmla="*/ 602275 w 602487"/>
              <a:gd name="connsiteY79" fmla="*/ 602275 w 602487"/>
              <a:gd name="connsiteX80" fmla="*/ 602275 w 602487"/>
              <a:gd name="connsiteY80" fmla="*/ 602275 w 602487"/>
              <a:gd name="connsiteX81" fmla="*/ 602275 w 602487"/>
              <a:gd name="connsiteY81" fmla="*/ 602275 w 602487"/>
              <a:gd name="connsiteX82" fmla="*/ 602275 w 602487"/>
              <a:gd name="connsiteY82" fmla="*/ 602275 w 602487"/>
              <a:gd name="connsiteX83" fmla="*/ 602275 w 602487"/>
              <a:gd name="connsiteY83" fmla="*/ 602275 w 602487"/>
              <a:gd name="connsiteX84" fmla="*/ 602275 w 602487"/>
              <a:gd name="connsiteY84" fmla="*/ 602275 w 602487"/>
              <a:gd name="connsiteX85" fmla="*/ 602275 w 602487"/>
              <a:gd name="connsiteY85" fmla="*/ 602275 w 602487"/>
              <a:gd name="connsiteX86" fmla="*/ 602275 w 602487"/>
              <a:gd name="connsiteY86" fmla="*/ 602275 w 602487"/>
              <a:gd name="connsiteX87" fmla="*/ 602275 w 602487"/>
              <a:gd name="connsiteY87" fmla="*/ 602275 w 602487"/>
              <a:gd name="connsiteX88" fmla="*/ 602275 w 602487"/>
              <a:gd name="connsiteY88" fmla="*/ 602275 w 602487"/>
              <a:gd name="connsiteX89" fmla="*/ 602275 w 602487"/>
              <a:gd name="connsiteY89" fmla="*/ 602275 w 602487"/>
              <a:gd name="connsiteX90" fmla="*/ 602275 w 602487"/>
              <a:gd name="connsiteY90" fmla="*/ 602275 w 602487"/>
              <a:gd name="connsiteX91" fmla="*/ 602275 w 602487"/>
              <a:gd name="connsiteY91" fmla="*/ 602275 w 602487"/>
              <a:gd name="connsiteX92" fmla="*/ 602275 w 602487"/>
              <a:gd name="connsiteY92" fmla="*/ 602275 w 60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gradFill>
            <a:gsLst>
              <a:gs pos="16000">
                <a:srgbClr val="008ADC"/>
              </a:gs>
              <a:gs pos="100000">
                <a:srgbClr val="0071C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5620" r="28705" b="4138"/>
          <a:stretch>
            <a:fillRect/>
          </a:stretch>
        </p:blipFill>
        <p:spPr>
          <a:xfrm flipH="1">
            <a:off x="4017196" y="1457220"/>
            <a:ext cx="3061698" cy="4645630"/>
          </a:xfrm>
          <a:prstGeom prst="roundRect">
            <a:avLst>
              <a:gd name="adj" fmla="val 0"/>
            </a:avLst>
          </a:prstGeom>
        </p:spPr>
      </p:pic>
      <p:sp>
        <p:nvSpPr>
          <p:cNvPr id="38" name="矩形: 圆角 37"/>
          <p:cNvSpPr/>
          <p:nvPr/>
        </p:nvSpPr>
        <p:spPr>
          <a:xfrm>
            <a:off x="3319825" y="2797710"/>
            <a:ext cx="2446155" cy="35974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623194" y="4020144"/>
            <a:ext cx="1912862" cy="1556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673097" y="3220804"/>
            <a:ext cx="1225281" cy="42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altLang="zh-CN" sz="20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01</a:t>
            </a:r>
            <a:endParaRPr lang="zh-CN" altLang="en-US" sz="8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643742" y="3777126"/>
            <a:ext cx="12763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en_175390"/>
          <p:cNvSpPr/>
          <p:nvPr/>
        </p:nvSpPr>
        <p:spPr>
          <a:xfrm>
            <a:off x="5069077" y="5577847"/>
            <a:ext cx="426999" cy="579617"/>
          </a:xfrm>
          <a:custGeom>
            <a:avLst/>
            <a:gdLst>
              <a:gd name="T0" fmla="*/ 7386 w 7466"/>
              <a:gd name="T1" fmla="*/ 1840 h 10134"/>
              <a:gd name="T2" fmla="*/ 5333 w 7466"/>
              <a:gd name="T3" fmla="*/ 54 h 10134"/>
              <a:gd name="T4" fmla="*/ 5173 w 7466"/>
              <a:gd name="T5" fmla="*/ 0 h 10134"/>
              <a:gd name="T6" fmla="*/ 2293 w 7466"/>
              <a:gd name="T7" fmla="*/ 0 h 10134"/>
              <a:gd name="T8" fmla="*/ 2106 w 7466"/>
              <a:gd name="T9" fmla="*/ 54 h 10134"/>
              <a:gd name="T10" fmla="*/ 80 w 7466"/>
              <a:gd name="T11" fmla="*/ 1814 h 10134"/>
              <a:gd name="T12" fmla="*/ 0 w 7466"/>
              <a:gd name="T13" fmla="*/ 2027 h 10134"/>
              <a:gd name="T14" fmla="*/ 0 w 7466"/>
              <a:gd name="T15" fmla="*/ 4640 h 10134"/>
              <a:gd name="T16" fmla="*/ 53 w 7466"/>
              <a:gd name="T17" fmla="*/ 4827 h 10134"/>
              <a:gd name="T18" fmla="*/ 1786 w 7466"/>
              <a:gd name="T19" fmla="*/ 6827 h 10134"/>
              <a:gd name="T20" fmla="*/ 2266 w 7466"/>
              <a:gd name="T21" fmla="*/ 8027 h 10134"/>
              <a:gd name="T22" fmla="*/ 1866 w 7466"/>
              <a:gd name="T23" fmla="*/ 8027 h 10134"/>
              <a:gd name="T24" fmla="*/ 1866 w 7466"/>
              <a:gd name="T25" fmla="*/ 8560 h 10134"/>
              <a:gd name="T26" fmla="*/ 5600 w 7466"/>
              <a:gd name="T27" fmla="*/ 8560 h 10134"/>
              <a:gd name="T28" fmla="*/ 5600 w 7466"/>
              <a:gd name="T29" fmla="*/ 8027 h 10134"/>
              <a:gd name="T30" fmla="*/ 5200 w 7466"/>
              <a:gd name="T31" fmla="*/ 8027 h 10134"/>
              <a:gd name="T32" fmla="*/ 5680 w 7466"/>
              <a:gd name="T33" fmla="*/ 6827 h 10134"/>
              <a:gd name="T34" fmla="*/ 7413 w 7466"/>
              <a:gd name="T35" fmla="*/ 4827 h 10134"/>
              <a:gd name="T36" fmla="*/ 7466 w 7466"/>
              <a:gd name="T37" fmla="*/ 4640 h 10134"/>
              <a:gd name="T38" fmla="*/ 7466 w 7466"/>
              <a:gd name="T39" fmla="*/ 2027 h 10134"/>
              <a:gd name="T40" fmla="*/ 7386 w 7466"/>
              <a:gd name="T41" fmla="*/ 1840 h 10134"/>
              <a:gd name="T42" fmla="*/ 3733 w 7466"/>
              <a:gd name="T43" fmla="*/ 5787 h 10134"/>
              <a:gd name="T44" fmla="*/ 3013 w 7466"/>
              <a:gd name="T45" fmla="*/ 4667 h 10134"/>
              <a:gd name="T46" fmla="*/ 4426 w 7466"/>
              <a:gd name="T47" fmla="*/ 4667 h 10134"/>
              <a:gd name="T48" fmla="*/ 3733 w 7466"/>
              <a:gd name="T49" fmla="*/ 5787 h 10134"/>
              <a:gd name="T50" fmla="*/ 6933 w 7466"/>
              <a:gd name="T51" fmla="*/ 4534 h 10134"/>
              <a:gd name="T52" fmla="*/ 5226 w 7466"/>
              <a:gd name="T53" fmla="*/ 6480 h 10134"/>
              <a:gd name="T54" fmla="*/ 5173 w 7466"/>
              <a:gd name="T55" fmla="*/ 6560 h 10134"/>
              <a:gd name="T56" fmla="*/ 4613 w 7466"/>
              <a:gd name="T57" fmla="*/ 8000 h 10134"/>
              <a:gd name="T58" fmla="*/ 4000 w 7466"/>
              <a:gd name="T59" fmla="*/ 8000 h 10134"/>
              <a:gd name="T60" fmla="*/ 4000 w 7466"/>
              <a:gd name="T61" fmla="*/ 6347 h 10134"/>
              <a:gd name="T62" fmla="*/ 5146 w 7466"/>
              <a:gd name="T63" fmla="*/ 4534 h 10134"/>
              <a:gd name="T64" fmla="*/ 5146 w 7466"/>
              <a:gd name="T65" fmla="*/ 4267 h 10134"/>
              <a:gd name="T66" fmla="*/ 4906 w 7466"/>
              <a:gd name="T67" fmla="*/ 4134 h 10134"/>
              <a:gd name="T68" fmla="*/ 2506 w 7466"/>
              <a:gd name="T69" fmla="*/ 4134 h 10134"/>
              <a:gd name="T70" fmla="*/ 2266 w 7466"/>
              <a:gd name="T71" fmla="*/ 4267 h 10134"/>
              <a:gd name="T72" fmla="*/ 2266 w 7466"/>
              <a:gd name="T73" fmla="*/ 4534 h 10134"/>
              <a:gd name="T74" fmla="*/ 3413 w 7466"/>
              <a:gd name="T75" fmla="*/ 6347 h 10134"/>
              <a:gd name="T76" fmla="*/ 3413 w 7466"/>
              <a:gd name="T77" fmla="*/ 8000 h 10134"/>
              <a:gd name="T78" fmla="*/ 2800 w 7466"/>
              <a:gd name="T79" fmla="*/ 8000 h 10134"/>
              <a:gd name="T80" fmla="*/ 2240 w 7466"/>
              <a:gd name="T81" fmla="*/ 6560 h 10134"/>
              <a:gd name="T82" fmla="*/ 2186 w 7466"/>
              <a:gd name="T83" fmla="*/ 6480 h 10134"/>
              <a:gd name="T84" fmla="*/ 533 w 7466"/>
              <a:gd name="T85" fmla="*/ 4534 h 10134"/>
              <a:gd name="T86" fmla="*/ 533 w 7466"/>
              <a:gd name="T87" fmla="*/ 2160 h 10134"/>
              <a:gd name="T88" fmla="*/ 2400 w 7466"/>
              <a:gd name="T89" fmla="*/ 534 h 10134"/>
              <a:gd name="T90" fmla="*/ 5066 w 7466"/>
              <a:gd name="T91" fmla="*/ 534 h 10134"/>
              <a:gd name="T92" fmla="*/ 6933 w 7466"/>
              <a:gd name="T93" fmla="*/ 2160 h 10134"/>
              <a:gd name="T94" fmla="*/ 6933 w 7466"/>
              <a:gd name="T95" fmla="*/ 4534 h 10134"/>
              <a:gd name="T96" fmla="*/ 2133 w 7466"/>
              <a:gd name="T97" fmla="*/ 8800 h 10134"/>
              <a:gd name="T98" fmla="*/ 5333 w 7466"/>
              <a:gd name="T99" fmla="*/ 8800 h 10134"/>
              <a:gd name="T100" fmla="*/ 5333 w 7466"/>
              <a:gd name="T101" fmla="*/ 9334 h 10134"/>
              <a:gd name="T102" fmla="*/ 2133 w 7466"/>
              <a:gd name="T103" fmla="*/ 9334 h 10134"/>
              <a:gd name="T104" fmla="*/ 2133 w 7466"/>
              <a:gd name="T105" fmla="*/ 8800 h 10134"/>
              <a:gd name="T106" fmla="*/ 2666 w 7466"/>
              <a:gd name="T107" fmla="*/ 9600 h 10134"/>
              <a:gd name="T108" fmla="*/ 4800 w 7466"/>
              <a:gd name="T109" fmla="*/ 9600 h 10134"/>
              <a:gd name="T110" fmla="*/ 4800 w 7466"/>
              <a:gd name="T111" fmla="*/ 10134 h 10134"/>
              <a:gd name="T112" fmla="*/ 2666 w 7466"/>
              <a:gd name="T113" fmla="*/ 10134 h 10134"/>
              <a:gd name="T114" fmla="*/ 2666 w 7466"/>
              <a:gd name="T115" fmla="*/ 9600 h 10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66" h="10134">
                <a:moveTo>
                  <a:pt x="7386" y="1840"/>
                </a:moveTo>
                <a:lnTo>
                  <a:pt x="5333" y="54"/>
                </a:lnTo>
                <a:cubicBezTo>
                  <a:pt x="5306" y="27"/>
                  <a:pt x="5226" y="0"/>
                  <a:pt x="5173" y="0"/>
                </a:cubicBezTo>
                <a:lnTo>
                  <a:pt x="2293" y="0"/>
                </a:lnTo>
                <a:cubicBezTo>
                  <a:pt x="2240" y="0"/>
                  <a:pt x="2160" y="27"/>
                  <a:pt x="2106" y="54"/>
                </a:cubicBezTo>
                <a:lnTo>
                  <a:pt x="80" y="1814"/>
                </a:lnTo>
                <a:cubicBezTo>
                  <a:pt x="26" y="1867"/>
                  <a:pt x="0" y="1947"/>
                  <a:pt x="0" y="2027"/>
                </a:cubicBezTo>
                <a:lnTo>
                  <a:pt x="0" y="4640"/>
                </a:lnTo>
                <a:cubicBezTo>
                  <a:pt x="0" y="4694"/>
                  <a:pt x="26" y="4774"/>
                  <a:pt x="53" y="4827"/>
                </a:cubicBezTo>
                <a:lnTo>
                  <a:pt x="1786" y="6827"/>
                </a:lnTo>
                <a:lnTo>
                  <a:pt x="2266" y="8027"/>
                </a:lnTo>
                <a:lnTo>
                  <a:pt x="1866" y="8027"/>
                </a:lnTo>
                <a:lnTo>
                  <a:pt x="1866" y="8560"/>
                </a:lnTo>
                <a:lnTo>
                  <a:pt x="5600" y="8560"/>
                </a:lnTo>
                <a:lnTo>
                  <a:pt x="5600" y="8027"/>
                </a:lnTo>
                <a:lnTo>
                  <a:pt x="5200" y="8027"/>
                </a:lnTo>
                <a:lnTo>
                  <a:pt x="5680" y="6827"/>
                </a:lnTo>
                <a:lnTo>
                  <a:pt x="7413" y="4827"/>
                </a:lnTo>
                <a:cubicBezTo>
                  <a:pt x="7466" y="4774"/>
                  <a:pt x="7466" y="4720"/>
                  <a:pt x="7466" y="4640"/>
                </a:cubicBezTo>
                <a:lnTo>
                  <a:pt x="7466" y="2027"/>
                </a:lnTo>
                <a:cubicBezTo>
                  <a:pt x="7466" y="1947"/>
                  <a:pt x="7440" y="1867"/>
                  <a:pt x="7386" y="1840"/>
                </a:cubicBezTo>
                <a:close/>
                <a:moveTo>
                  <a:pt x="3733" y="5787"/>
                </a:moveTo>
                <a:lnTo>
                  <a:pt x="3013" y="4667"/>
                </a:lnTo>
                <a:lnTo>
                  <a:pt x="4426" y="4667"/>
                </a:lnTo>
                <a:lnTo>
                  <a:pt x="3733" y="5787"/>
                </a:lnTo>
                <a:close/>
                <a:moveTo>
                  <a:pt x="6933" y="4534"/>
                </a:moveTo>
                <a:lnTo>
                  <a:pt x="5226" y="6480"/>
                </a:lnTo>
                <a:cubicBezTo>
                  <a:pt x="5200" y="6507"/>
                  <a:pt x="5200" y="6534"/>
                  <a:pt x="5173" y="6560"/>
                </a:cubicBezTo>
                <a:lnTo>
                  <a:pt x="4613" y="8000"/>
                </a:lnTo>
                <a:lnTo>
                  <a:pt x="4000" y="8000"/>
                </a:lnTo>
                <a:lnTo>
                  <a:pt x="4000" y="6347"/>
                </a:lnTo>
                <a:lnTo>
                  <a:pt x="5146" y="4534"/>
                </a:lnTo>
                <a:cubicBezTo>
                  <a:pt x="5200" y="4454"/>
                  <a:pt x="5200" y="4347"/>
                  <a:pt x="5146" y="4267"/>
                </a:cubicBezTo>
                <a:cubicBezTo>
                  <a:pt x="5093" y="4187"/>
                  <a:pt x="5013" y="4134"/>
                  <a:pt x="4906" y="4134"/>
                </a:cubicBezTo>
                <a:lnTo>
                  <a:pt x="2506" y="4134"/>
                </a:lnTo>
                <a:cubicBezTo>
                  <a:pt x="2400" y="4134"/>
                  <a:pt x="2320" y="4187"/>
                  <a:pt x="2266" y="4267"/>
                </a:cubicBezTo>
                <a:cubicBezTo>
                  <a:pt x="2213" y="4347"/>
                  <a:pt x="2213" y="4454"/>
                  <a:pt x="2266" y="4534"/>
                </a:cubicBezTo>
                <a:lnTo>
                  <a:pt x="3413" y="6347"/>
                </a:lnTo>
                <a:lnTo>
                  <a:pt x="3413" y="8000"/>
                </a:lnTo>
                <a:lnTo>
                  <a:pt x="2800" y="8000"/>
                </a:lnTo>
                <a:lnTo>
                  <a:pt x="2240" y="6560"/>
                </a:lnTo>
                <a:cubicBezTo>
                  <a:pt x="2240" y="6534"/>
                  <a:pt x="2213" y="6507"/>
                  <a:pt x="2186" y="6480"/>
                </a:cubicBezTo>
                <a:lnTo>
                  <a:pt x="533" y="4534"/>
                </a:lnTo>
                <a:lnTo>
                  <a:pt x="533" y="2160"/>
                </a:lnTo>
                <a:lnTo>
                  <a:pt x="2400" y="534"/>
                </a:lnTo>
                <a:lnTo>
                  <a:pt x="5066" y="534"/>
                </a:lnTo>
                <a:lnTo>
                  <a:pt x="6933" y="2160"/>
                </a:lnTo>
                <a:lnTo>
                  <a:pt x="6933" y="4534"/>
                </a:lnTo>
                <a:close/>
                <a:moveTo>
                  <a:pt x="2133" y="8800"/>
                </a:moveTo>
                <a:lnTo>
                  <a:pt x="5333" y="8800"/>
                </a:lnTo>
                <a:lnTo>
                  <a:pt x="5333" y="9334"/>
                </a:lnTo>
                <a:lnTo>
                  <a:pt x="2133" y="9334"/>
                </a:lnTo>
                <a:lnTo>
                  <a:pt x="2133" y="8800"/>
                </a:lnTo>
                <a:close/>
                <a:moveTo>
                  <a:pt x="2666" y="9600"/>
                </a:moveTo>
                <a:lnTo>
                  <a:pt x="4800" y="9600"/>
                </a:lnTo>
                <a:lnTo>
                  <a:pt x="4800" y="10134"/>
                </a:lnTo>
                <a:lnTo>
                  <a:pt x="2666" y="10134"/>
                </a:lnTo>
                <a:lnTo>
                  <a:pt x="2666" y="9600"/>
                </a:lnTo>
                <a:close/>
              </a:path>
            </a:pathLst>
          </a:custGeom>
          <a:gradFill>
            <a:gsLst>
              <a:gs pos="16000">
                <a:srgbClr val="008ADC"/>
              </a:gs>
              <a:gs pos="100000">
                <a:srgbClr val="0071C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273" y="287858"/>
            <a:ext cx="3075611" cy="677428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7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存在问题反思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420654" y="350949"/>
              <a:ext cx="548579" cy="548579"/>
              <a:chOff x="2451475" y="381772"/>
              <a:chExt cx="645644" cy="64564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451475" y="381772"/>
                <a:ext cx="645644" cy="645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477641" y="499731"/>
                <a:ext cx="597093" cy="434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03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sp>
        <p:nvSpPr>
          <p:cNvPr id="16" name="椭圆 15"/>
          <p:cNvSpPr/>
          <p:nvPr/>
        </p:nvSpPr>
        <p:spPr>
          <a:xfrm>
            <a:off x="1355624" y="2075381"/>
            <a:ext cx="2863611" cy="2850134"/>
          </a:xfrm>
          <a:prstGeom prst="ellipse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/>
          </a:p>
        </p:txBody>
      </p:sp>
      <p:sp>
        <p:nvSpPr>
          <p:cNvPr id="20" name="椭圆 19"/>
          <p:cNvSpPr/>
          <p:nvPr/>
        </p:nvSpPr>
        <p:spPr>
          <a:xfrm>
            <a:off x="1389652" y="4161173"/>
            <a:ext cx="1550831" cy="15435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/>
          </a:p>
        </p:txBody>
      </p:sp>
      <p:sp>
        <p:nvSpPr>
          <p:cNvPr id="24" name="椭圆 23"/>
          <p:cNvSpPr/>
          <p:nvPr/>
        </p:nvSpPr>
        <p:spPr>
          <a:xfrm>
            <a:off x="3042078" y="4108089"/>
            <a:ext cx="1550831" cy="1543533"/>
          </a:xfrm>
          <a:prstGeom prst="ellipse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/>
          </a:p>
        </p:txBody>
      </p:sp>
      <p:sp>
        <p:nvSpPr>
          <p:cNvPr id="25" name="椭圆 24"/>
          <p:cNvSpPr/>
          <p:nvPr/>
        </p:nvSpPr>
        <p:spPr>
          <a:xfrm>
            <a:off x="3605446" y="2688407"/>
            <a:ext cx="1809036" cy="180052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/>
          </a:p>
        </p:txBody>
      </p:sp>
      <p:sp>
        <p:nvSpPr>
          <p:cNvPr id="26" name="文本框 25"/>
          <p:cNvSpPr txBox="1"/>
          <p:nvPr/>
        </p:nvSpPr>
        <p:spPr>
          <a:xfrm>
            <a:off x="1979719" y="2885127"/>
            <a:ext cx="148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98%</a:t>
            </a:r>
            <a:endParaRPr lang="en-US" altLang="zh-CN" sz="1400" b="0" dirty="0">
              <a:solidFill>
                <a:schemeClr val="bg1"/>
              </a:soli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99458" y="3403394"/>
            <a:ext cx="1578963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KEY WORDS</a:t>
            </a:r>
            <a:endParaRPr lang="zh-CN" altLang="en-US" sz="14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01756" y="3135880"/>
            <a:ext cx="141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pPr algn="l"/>
            <a:r>
              <a:rPr lang="en-US" altLang="zh-CN" sz="32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88%</a:t>
            </a:r>
            <a:endParaRPr lang="en-US" altLang="zh-CN" sz="1400" b="0" dirty="0">
              <a:solidFill>
                <a:schemeClr val="bg1"/>
              </a:soli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25659" y="3643426"/>
            <a:ext cx="1510673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KEY WORDS</a:t>
            </a:r>
            <a:endParaRPr lang="zh-CN" altLang="en-US" sz="14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14416" y="4552002"/>
            <a:ext cx="141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51%</a:t>
            </a:r>
            <a:endParaRPr lang="en-US" altLang="zh-CN" sz="1200" b="0" dirty="0">
              <a:solidFill>
                <a:schemeClr val="bg1"/>
              </a:soli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38319" y="5028726"/>
            <a:ext cx="1510673" cy="31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KEY WORDS</a:t>
            </a:r>
            <a:endParaRPr lang="zh-CN" altLang="en-US" sz="12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38016" y="4519467"/>
            <a:ext cx="1418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43%</a:t>
            </a:r>
            <a:endParaRPr lang="en-US" altLang="zh-CN" sz="1200" b="0" dirty="0">
              <a:solidFill>
                <a:schemeClr val="bg1"/>
              </a:soli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61919" y="4996191"/>
            <a:ext cx="1510673" cy="31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KEY WORDS</a:t>
            </a:r>
            <a:endParaRPr lang="zh-CN" altLang="en-US" sz="12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00345" y="2733557"/>
            <a:ext cx="3631359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703325" y="2829840"/>
            <a:ext cx="432530" cy="430494"/>
            <a:chOff x="6807777" y="3744238"/>
            <a:chExt cx="846469" cy="842485"/>
          </a:xfrm>
        </p:grpSpPr>
        <p:sp>
          <p:nvSpPr>
            <p:cNvPr id="40" name="椭圆 39"/>
            <p:cNvSpPr/>
            <p:nvPr/>
          </p:nvSpPr>
          <p:spPr>
            <a:xfrm>
              <a:off x="6880551" y="3816670"/>
              <a:ext cx="700920" cy="697621"/>
            </a:xfrm>
            <a:prstGeom prst="ellipse">
              <a:avLst/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41" name="椭圆 40"/>
            <p:cNvSpPr/>
            <p:nvPr/>
          </p:nvSpPr>
          <p:spPr>
            <a:xfrm>
              <a:off x="6807777" y="3744238"/>
              <a:ext cx="846469" cy="842485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71C1"/>
                  </a:gs>
                  <a:gs pos="100000">
                    <a:srgbClr val="00A0FE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917870" y="3256910"/>
            <a:ext cx="1" cy="797452"/>
          </a:xfrm>
          <a:prstGeom prst="line">
            <a:avLst/>
          </a:prstGeom>
          <a:ln>
            <a:solidFill>
              <a:srgbClr val="008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6703325" y="4050752"/>
            <a:ext cx="432530" cy="430494"/>
            <a:chOff x="6807777" y="3744238"/>
            <a:chExt cx="846469" cy="842485"/>
          </a:xfrm>
        </p:grpSpPr>
        <p:sp>
          <p:nvSpPr>
            <p:cNvPr id="48" name="椭圆 47"/>
            <p:cNvSpPr/>
            <p:nvPr/>
          </p:nvSpPr>
          <p:spPr>
            <a:xfrm>
              <a:off x="6880551" y="3816670"/>
              <a:ext cx="700920" cy="697621"/>
            </a:xfrm>
            <a:prstGeom prst="ellipse">
              <a:avLst/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49" name="椭圆 48"/>
            <p:cNvSpPr/>
            <p:nvPr/>
          </p:nvSpPr>
          <p:spPr>
            <a:xfrm>
              <a:off x="6807777" y="3744238"/>
              <a:ext cx="846469" cy="842485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71C1"/>
                  </a:gs>
                  <a:gs pos="100000">
                    <a:srgbClr val="00A0FE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03325" y="5271664"/>
            <a:ext cx="432530" cy="430494"/>
            <a:chOff x="6807777" y="3744238"/>
            <a:chExt cx="846469" cy="842485"/>
          </a:xfrm>
        </p:grpSpPr>
        <p:sp>
          <p:nvSpPr>
            <p:cNvPr id="51" name="椭圆 50"/>
            <p:cNvSpPr/>
            <p:nvPr/>
          </p:nvSpPr>
          <p:spPr>
            <a:xfrm>
              <a:off x="6880551" y="3816670"/>
              <a:ext cx="700920" cy="697621"/>
            </a:xfrm>
            <a:prstGeom prst="ellipse">
              <a:avLst/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52" name="椭圆 51"/>
            <p:cNvSpPr/>
            <p:nvPr/>
          </p:nvSpPr>
          <p:spPr>
            <a:xfrm>
              <a:off x="6807777" y="3744238"/>
              <a:ext cx="846469" cy="842485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71C1"/>
                  </a:gs>
                  <a:gs pos="100000">
                    <a:srgbClr val="00A0FE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</p:grpSp>
      <p:cxnSp>
        <p:nvCxnSpPr>
          <p:cNvPr id="53" name="直接连接符 52"/>
          <p:cNvCxnSpPr/>
          <p:nvPr/>
        </p:nvCxnSpPr>
        <p:spPr>
          <a:xfrm>
            <a:off x="6917870" y="4488096"/>
            <a:ext cx="1" cy="797452"/>
          </a:xfrm>
          <a:prstGeom prst="line">
            <a:avLst/>
          </a:prstGeom>
          <a:ln>
            <a:solidFill>
              <a:srgbClr val="008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7300345" y="3897961"/>
            <a:ext cx="3631359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300345" y="5062365"/>
            <a:ext cx="3631359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59" name="矩形: 圆顶角 58"/>
          <p:cNvSpPr/>
          <p:nvPr/>
        </p:nvSpPr>
        <p:spPr>
          <a:xfrm rot="5400000">
            <a:off x="8057624" y="551224"/>
            <a:ext cx="634287" cy="3002723"/>
          </a:xfrm>
          <a:prstGeom prst="round2SameRect">
            <a:avLst>
              <a:gd name="adj1" fmla="val 46421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7285643" y="1839569"/>
            <a:ext cx="2374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/>
            <a:r>
              <a:rPr lang="zh-CN" altLang="en-US" sz="2200" dirty="0">
                <a:solidFill>
                  <a:schemeClr val="bg1"/>
                </a:solidFill>
              </a:rPr>
              <a:t>存在问题反思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9366243" y="1868623"/>
            <a:ext cx="362862" cy="362862"/>
            <a:chOff x="2090807" y="5396128"/>
            <a:chExt cx="362862" cy="362862"/>
          </a:xfrm>
        </p:grpSpPr>
        <p:sp>
          <p:nvSpPr>
            <p:cNvPr id="62" name="椭圆 61"/>
            <p:cNvSpPr/>
            <p:nvPr/>
          </p:nvSpPr>
          <p:spPr>
            <a:xfrm>
              <a:off x="2090807" y="5396128"/>
              <a:ext cx="362862" cy="36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63" name="right-arrow-angle_38577"/>
            <p:cNvSpPr/>
            <p:nvPr/>
          </p:nvSpPr>
          <p:spPr>
            <a:xfrm>
              <a:off x="2232761" y="5490368"/>
              <a:ext cx="111423" cy="169232"/>
            </a:xfrm>
            <a:custGeom>
              <a:avLst/>
              <a:gdLst>
                <a:gd name="T0" fmla="*/ 368 w 3218"/>
                <a:gd name="T1" fmla="*/ 7085 h 7181"/>
                <a:gd name="T2" fmla="*/ 697 w 3218"/>
                <a:gd name="T3" fmla="*/ 7181 h 7181"/>
                <a:gd name="T4" fmla="*/ 1214 w 3218"/>
                <a:gd name="T5" fmla="*/ 6899 h 7181"/>
                <a:gd name="T6" fmla="*/ 3089 w 3218"/>
                <a:gd name="T7" fmla="*/ 3963 h 7181"/>
                <a:gd name="T8" fmla="*/ 3089 w 3218"/>
                <a:gd name="T9" fmla="*/ 3304 h 7181"/>
                <a:gd name="T10" fmla="*/ 1214 w 3218"/>
                <a:gd name="T11" fmla="*/ 369 h 7181"/>
                <a:gd name="T12" fmla="*/ 368 w 3218"/>
                <a:gd name="T13" fmla="*/ 182 h 7181"/>
                <a:gd name="T14" fmla="*/ 182 w 3218"/>
                <a:gd name="T15" fmla="*/ 1028 h 7181"/>
                <a:gd name="T16" fmla="*/ 1847 w 3218"/>
                <a:gd name="T17" fmla="*/ 3634 h 7181"/>
                <a:gd name="T18" fmla="*/ 182 w 3218"/>
                <a:gd name="T19" fmla="*/ 6240 h 7181"/>
                <a:gd name="T20" fmla="*/ 368 w 3218"/>
                <a:gd name="T21" fmla="*/ 7085 h 7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8" h="7181">
                  <a:moveTo>
                    <a:pt x="368" y="7085"/>
                  </a:moveTo>
                  <a:cubicBezTo>
                    <a:pt x="471" y="7150"/>
                    <a:pt x="585" y="7181"/>
                    <a:pt x="697" y="7181"/>
                  </a:cubicBezTo>
                  <a:cubicBezTo>
                    <a:pt x="899" y="7181"/>
                    <a:pt x="1097" y="7082"/>
                    <a:pt x="1214" y="6899"/>
                  </a:cubicBezTo>
                  <a:lnTo>
                    <a:pt x="3089" y="3963"/>
                  </a:lnTo>
                  <a:cubicBezTo>
                    <a:pt x="3218" y="3762"/>
                    <a:pt x="3218" y="3505"/>
                    <a:pt x="3089" y="3304"/>
                  </a:cubicBezTo>
                  <a:lnTo>
                    <a:pt x="1214" y="369"/>
                  </a:lnTo>
                  <a:cubicBezTo>
                    <a:pt x="1032" y="84"/>
                    <a:pt x="653" y="0"/>
                    <a:pt x="368" y="182"/>
                  </a:cubicBezTo>
                  <a:cubicBezTo>
                    <a:pt x="84" y="364"/>
                    <a:pt x="0" y="743"/>
                    <a:pt x="182" y="1028"/>
                  </a:cubicBezTo>
                  <a:lnTo>
                    <a:pt x="1847" y="3634"/>
                  </a:lnTo>
                  <a:lnTo>
                    <a:pt x="182" y="6240"/>
                  </a:lnTo>
                  <a:cubicBezTo>
                    <a:pt x="0" y="6525"/>
                    <a:pt x="84" y="6903"/>
                    <a:pt x="368" y="7085"/>
                  </a:cubicBezTo>
                  <a:close/>
                </a:path>
              </a:pathLst>
            </a:cu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顶角 11"/>
          <p:cNvSpPr/>
          <p:nvPr/>
        </p:nvSpPr>
        <p:spPr>
          <a:xfrm rot="5400000" flipV="1">
            <a:off x="2948688" y="-324600"/>
            <a:ext cx="3723703" cy="8083829"/>
          </a:xfrm>
          <a:prstGeom prst="round2SameRect">
            <a:avLst>
              <a:gd name="adj1" fmla="val 1966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273" y="287858"/>
            <a:ext cx="3075611" cy="677428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7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存在问题反思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420654" y="350949"/>
              <a:ext cx="548579" cy="548579"/>
              <a:chOff x="2451475" y="381772"/>
              <a:chExt cx="645644" cy="64564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451475" y="381772"/>
                <a:ext cx="645644" cy="645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477641" y="499731"/>
                <a:ext cx="597093" cy="434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03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r="31454" b="5893"/>
          <a:stretch>
            <a:fillRect/>
          </a:stretch>
        </p:blipFill>
        <p:spPr>
          <a:xfrm>
            <a:off x="8456710" y="1020417"/>
            <a:ext cx="3062153" cy="5373792"/>
          </a:xfrm>
          <a:prstGeom prst="roundRect">
            <a:avLst>
              <a:gd name="adj" fmla="val 5153"/>
            </a:avLst>
          </a:prstGeom>
        </p:spPr>
      </p:pic>
      <p:sp>
        <p:nvSpPr>
          <p:cNvPr id="13" name="文本框 12"/>
          <p:cNvSpPr txBox="1"/>
          <p:nvPr/>
        </p:nvSpPr>
        <p:spPr>
          <a:xfrm>
            <a:off x="1260620" y="2809267"/>
            <a:ext cx="6862963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您的内容请在这里输入，或复制您的文本后，选择黏贴并选择只保留文字</a:t>
            </a:r>
            <a:endParaRPr lang="en-US" altLang="zh-CN" sz="16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您的内容请在这里输入，或复制您的文本后，选择黏贴并选择只保留文字</a:t>
            </a:r>
            <a:endParaRPr lang="zh-CN" altLang="en-US" sz="16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9688" y="2305880"/>
            <a:ext cx="2295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/>
            <a:r>
              <a:rPr lang="zh-CN" altLang="en-US" sz="2200" dirty="0">
                <a:solidFill>
                  <a:schemeClr val="bg1"/>
                </a:solidFill>
              </a:rPr>
              <a:t>存在问题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1245705" y="3823252"/>
            <a:ext cx="3207026" cy="2464904"/>
          </a:xfrm>
          <a:prstGeom prst="roundRect">
            <a:avLst>
              <a:gd name="adj" fmla="val 547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4631636" y="3823252"/>
            <a:ext cx="3207026" cy="2464904"/>
          </a:xfrm>
          <a:prstGeom prst="roundRect">
            <a:avLst>
              <a:gd name="adj" fmla="val 547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34730" y="4942865"/>
            <a:ext cx="2533688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34929" y="4268942"/>
            <a:ext cx="207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r>
              <a:rPr lang="en-US" altLang="zh-CN" sz="3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8799.8</a:t>
            </a:r>
            <a:endParaRPr lang="en-US" altLang="zh-CN" sz="1400" b="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3372" y="4406313"/>
            <a:ext cx="56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r>
              <a:rPr lang="en-US" altLang="zh-CN" sz="2000" b="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W</a:t>
            </a:r>
            <a:endParaRPr lang="en-US" altLang="zh-CN" sz="2000" b="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85079" y="4094559"/>
            <a:ext cx="565199" cy="4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r>
              <a:rPr lang="en-US" altLang="zh-CN" b="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+</a:t>
            </a:r>
            <a:endParaRPr lang="en-US" altLang="zh-CN" b="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64145" y="4254654"/>
            <a:ext cx="207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r>
              <a:rPr lang="en-US" altLang="zh-CN" sz="32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2956.6</a:t>
            </a:r>
            <a:endParaRPr lang="en-US" altLang="zh-CN" sz="1400" b="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42588" y="4406313"/>
            <a:ext cx="56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r>
              <a:rPr lang="en-US" altLang="zh-CN" sz="2000" b="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W</a:t>
            </a:r>
            <a:endParaRPr lang="en-US" altLang="zh-CN" sz="2000" b="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14295" y="4080271"/>
            <a:ext cx="565199" cy="4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0" scaled="1"/>
                </a:gradFill>
                <a:cs typeface="+mn-ea"/>
              </a:defRPr>
            </a:lvl1pPr>
          </a:lstStyle>
          <a:p>
            <a:r>
              <a:rPr lang="en-US" altLang="zh-CN" b="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sym typeface="+mn-lt"/>
              </a:rPr>
              <a:t>+</a:t>
            </a:r>
            <a:endParaRPr lang="en-US" altLang="zh-CN" b="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75S" panose="00020600040101010101" pitchFamily="18" charset="-122"/>
              <a:ea typeface="汉仪旗黑-75S" panose="00020600040101010101" pitchFamily="18" charset="-122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66434" y="4942865"/>
            <a:ext cx="2533688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459896"/>
            <a:ext cx="12192000" cy="1020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-10160" y="287655"/>
            <a:ext cx="3762375" cy="677545"/>
            <a:chOff x="-10273" y="287858"/>
            <a:chExt cx="3075611" cy="677428"/>
          </a:xfrm>
        </p:grpSpPr>
        <p:sp>
          <p:nvSpPr>
            <p:cNvPr id="4" name="矩形: 圆顶角 3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6224" y="412845"/>
              <a:ext cx="2374576" cy="46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  <a:sym typeface="+mn-ea"/>
                </a:rPr>
                <a:t>市场开发模式变化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420654" y="350949"/>
              <a:ext cx="548579" cy="548579"/>
              <a:chOff x="2451475" y="381772"/>
              <a:chExt cx="645644" cy="645644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451475" y="381772"/>
                <a:ext cx="645644" cy="645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2477641" y="499731"/>
                <a:ext cx="597093" cy="433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01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4539308" y="1686126"/>
            <a:ext cx="3195641" cy="38606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4401320" y="2060696"/>
            <a:ext cx="3471617" cy="600635"/>
          </a:xfrm>
          <a:prstGeom prst="roundRect">
            <a:avLst>
              <a:gd name="adj" fmla="val 5297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直角三角形 28"/>
          <p:cNvSpPr/>
          <p:nvPr/>
        </p:nvSpPr>
        <p:spPr>
          <a:xfrm>
            <a:off x="7735184" y="1895452"/>
            <a:ext cx="143434" cy="16136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flipH="1">
            <a:off x="4431513" y="1895452"/>
            <a:ext cx="124690" cy="16625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638342" y="2130866"/>
            <a:ext cx="2997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岗位工作概述</a:t>
            </a:r>
            <a:endParaRPr lang="zh-CN" altLang="en-US" sz="2200" dirty="0">
              <a:solidFill>
                <a:schemeClr val="bg1"/>
              </a:solidFill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72191" y="3118191"/>
            <a:ext cx="2729874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72191" y="4184992"/>
            <a:ext cx="2729874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6109" y="2279373"/>
            <a:ext cx="3195641" cy="38606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/>
          <p:cNvSpPr/>
          <p:nvPr/>
        </p:nvSpPr>
        <p:spPr>
          <a:xfrm>
            <a:off x="518121" y="2653943"/>
            <a:ext cx="3471617" cy="600635"/>
          </a:xfrm>
          <a:prstGeom prst="roundRect">
            <a:avLst>
              <a:gd name="adj" fmla="val 5297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>
            <a:off x="3851985" y="2488699"/>
            <a:ext cx="143434" cy="16136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H="1">
            <a:off x="548314" y="2488699"/>
            <a:ext cx="124690" cy="16625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55143" y="2737365"/>
            <a:ext cx="2997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岗位工作概述</a:t>
            </a:r>
            <a:endParaRPr lang="zh-CN" altLang="en-US" sz="2200" dirty="0">
              <a:solidFill>
                <a:schemeClr val="bg1"/>
              </a:solidFill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9000" y="3482975"/>
            <a:ext cx="2729865" cy="2294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伴随着较多的市场开发人员出现，市场开发模式收益分成存在的问题也逐步显现，形成了层层分成的营销模式，逐级营销人员的不合理分成，使最终签订合同的人员甚至出现只有百分之五的分成，对市场开发进度造成了一定影响，同时市场人员管理一系列问题也在突显。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421884" y="2279373"/>
            <a:ext cx="3195641" cy="38606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8283896" y="2653943"/>
            <a:ext cx="3471617" cy="600635"/>
          </a:xfrm>
          <a:prstGeom prst="roundRect">
            <a:avLst>
              <a:gd name="adj" fmla="val 5297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>
            <a:off x="11617760" y="2488699"/>
            <a:ext cx="143434" cy="16136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直角三角形 37"/>
          <p:cNvSpPr/>
          <p:nvPr/>
        </p:nvSpPr>
        <p:spPr>
          <a:xfrm flipH="1">
            <a:off x="8314089" y="2488699"/>
            <a:ext cx="124690" cy="16625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520918" y="2737365"/>
            <a:ext cx="2997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岗位工作概述</a:t>
            </a:r>
            <a:endParaRPr lang="zh-CN" altLang="en-US" sz="2200" dirty="0">
              <a:solidFill>
                <a:schemeClr val="bg1"/>
              </a:solidFill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54767" y="3711438"/>
            <a:ext cx="2729874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654767" y="4778239"/>
            <a:ext cx="2729874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6830"/>
          <a:stretch>
            <a:fillRect/>
          </a:stretch>
        </p:blipFill>
        <p:spPr>
          <a:xfrm>
            <a:off x="0" y="0"/>
            <a:ext cx="12192000" cy="2621280"/>
          </a:xfrm>
          <a:prstGeom prst="rect">
            <a:avLst/>
          </a:prstGeom>
        </p:spPr>
      </p:pic>
      <p:sp>
        <p:nvSpPr>
          <p:cNvPr id="12" name="矩形: 圆顶角 11"/>
          <p:cNvSpPr/>
          <p:nvPr/>
        </p:nvSpPr>
        <p:spPr>
          <a:xfrm rot="10800000">
            <a:off x="1490993" y="-16937"/>
            <a:ext cx="2589941" cy="6180667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837984" y="3707718"/>
            <a:ext cx="1890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gradFill>
                  <a:gsLst>
                    <a:gs pos="5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X1-95简" panose="00020600040101010101" pitchFamily="18" charset="-122"/>
                <a:ea typeface="汉仪旗黑X1-95简" panose="00020600040101010101" pitchFamily="18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</a:rPr>
              <a:t>目录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83054" y="4870077"/>
            <a:ext cx="191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228311" y="0"/>
            <a:ext cx="0" cy="3268133"/>
          </a:xfrm>
          <a:prstGeom prst="line">
            <a:avLst/>
          </a:prstGeom>
          <a:ln>
            <a:solidFill>
              <a:schemeClr val="bg1">
                <a:alpha val="79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0" y="6688666"/>
            <a:ext cx="12192000" cy="169333"/>
          </a:xfrm>
          <a:prstGeom prst="rect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591407" y="2725331"/>
            <a:ext cx="6171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200">
                <a:gradFill>
                  <a:gsLst>
                    <a:gs pos="100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</a:defRPr>
            </a:lvl1pPr>
          </a:lstStyle>
          <a:p>
            <a:r>
              <a:rPr lang="zh-CN" altLang="en-US" sz="3200" b="1" dirty="0">
                <a:gradFill flip="none" rotWithShape="1">
                  <a:gsLst>
                    <a:gs pos="100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售电公司市场开发模式变化</a:t>
            </a:r>
            <a:endParaRPr lang="zh-CN" altLang="en-US" sz="3200" b="1" dirty="0">
              <a:gradFill flip="none" rotWithShape="1">
                <a:gsLst>
                  <a:gs pos="100000">
                    <a:schemeClr val="bg2">
                      <a:lumMod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56465" y="2714667"/>
            <a:ext cx="113535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8ADC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/>
                <a:uLnTx/>
                <a:uFillTx/>
                <a:latin typeface="汉仪旗黑-75S" panose="00020600040101010101" pitchFamily="18" charset="-122"/>
                <a:ea typeface="汉仪旗黑-75S" panose="00020600040101010101" pitchFamily="18" charset="-122"/>
              </a:rPr>
              <a:t>01 </a:t>
            </a:r>
            <a:endParaRPr lang="zh-CN" altLang="en-US" sz="1400" dirty="0"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91407" y="3590530"/>
            <a:ext cx="650343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200">
                <a:gradFill>
                  <a:gsLst>
                    <a:gs pos="100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</a:defRPr>
            </a:lvl1pPr>
          </a:lstStyle>
          <a:p>
            <a:r>
              <a:rPr lang="zh-CN" altLang="en-US" sz="3200" b="1" dirty="0">
                <a:gradFill flip="none" rotWithShape="1">
                  <a:gsLst>
                    <a:gs pos="100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售电公司收益及商业模式创新实践</a:t>
            </a:r>
            <a:endParaRPr lang="zh-CN" altLang="en-US" sz="3200" b="1" dirty="0">
              <a:gradFill flip="none" rotWithShape="1">
                <a:gsLst>
                  <a:gs pos="100000">
                    <a:schemeClr val="bg2">
                      <a:lumMod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56465" y="3579697"/>
            <a:ext cx="113535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8ADC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/>
                <a:uLnTx/>
                <a:uFillTx/>
                <a:latin typeface="汉仪旗黑-75S" panose="00020600040101010101" pitchFamily="18" charset="-122"/>
                <a:ea typeface="汉仪旗黑-75S" panose="00020600040101010101" pitchFamily="18" charset="-122"/>
              </a:rPr>
              <a:t>02 </a:t>
            </a:r>
            <a:endParaRPr lang="zh-CN" altLang="en-US" sz="1400" dirty="0"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591175" y="4455795"/>
            <a:ext cx="5809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200">
                <a:gradFill>
                  <a:gsLst>
                    <a:gs pos="100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</a:defRPr>
            </a:lvl1pPr>
          </a:lstStyle>
          <a:p>
            <a:r>
              <a:rPr lang="zh-CN" altLang="en-US" sz="3200" b="1" dirty="0">
                <a:gradFill flip="none" rotWithShape="1">
                  <a:gsLst>
                    <a:gs pos="100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售电公司抗风险能力的实践</a:t>
            </a:r>
            <a:endParaRPr lang="zh-CN" altLang="en-US" sz="3200" b="1" dirty="0">
              <a:gradFill flip="none" rotWithShape="1">
                <a:gsLst>
                  <a:gs pos="100000">
                    <a:schemeClr val="bg2">
                      <a:lumMod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56465" y="4444727"/>
            <a:ext cx="113535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8ADC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/>
                <a:uLnTx/>
                <a:uFillTx/>
                <a:latin typeface="汉仪旗黑-75S" panose="00020600040101010101" pitchFamily="18" charset="-122"/>
                <a:ea typeface="汉仪旗黑-75S" panose="00020600040101010101" pitchFamily="18" charset="-122"/>
              </a:rPr>
              <a:t>03 </a:t>
            </a:r>
            <a:endParaRPr lang="zh-CN" altLang="en-US" sz="1400" dirty="0"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91175" y="5320665"/>
            <a:ext cx="64128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200">
                <a:gradFill>
                  <a:gsLst>
                    <a:gs pos="100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</a:defRPr>
            </a:lvl1pPr>
          </a:lstStyle>
          <a:p>
            <a:r>
              <a:rPr lang="zh-CN" altLang="en-US" sz="3200" b="1" dirty="0">
                <a:gradFill flip="none" rotWithShape="1">
                  <a:gsLst>
                    <a:gs pos="100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  <a:tileRect/>
                </a:gra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售电公司适应政策和零售市场规则的展望和思考</a:t>
            </a:r>
            <a:endParaRPr lang="zh-CN" altLang="en-US" sz="3200" b="1" dirty="0">
              <a:gradFill flip="none" rotWithShape="1">
                <a:gsLst>
                  <a:gs pos="100000">
                    <a:schemeClr val="bg2">
                      <a:lumMod val="2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56465" y="5309756"/>
            <a:ext cx="1135351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8ADC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/>
                <a:uLnTx/>
                <a:uFillTx/>
                <a:latin typeface="汉仪旗黑-75S" panose="00020600040101010101" pitchFamily="18" charset="-122"/>
                <a:ea typeface="汉仪旗黑-75S" panose="00020600040101010101" pitchFamily="18" charset="-122"/>
              </a:rPr>
              <a:t>04 </a:t>
            </a:r>
            <a:endParaRPr lang="zh-CN" altLang="en-US" sz="1400" dirty="0"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160" y="287655"/>
            <a:ext cx="5022215" cy="677545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6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  <a:sym typeface="+mn-ea"/>
                </a:rPr>
                <a:t>收益及商业模式创新实践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590981" y="350949"/>
              <a:ext cx="378376" cy="548545"/>
              <a:chOff x="2651939" y="381772"/>
              <a:chExt cx="445325" cy="64560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651939" y="381772"/>
                <a:ext cx="445325" cy="6456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652397" y="499834"/>
                <a:ext cx="422440" cy="433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02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086679" y="5711544"/>
            <a:ext cx="4275124" cy="202343"/>
            <a:chOff x="-845135" y="5598382"/>
            <a:chExt cx="4275124" cy="20234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-845135" y="5605154"/>
              <a:ext cx="3540834" cy="0"/>
            </a:xfrm>
            <a:prstGeom prst="line">
              <a:avLst/>
            </a:prstGeom>
            <a:ln w="28575">
              <a:gradFill>
                <a:gsLst>
                  <a:gs pos="1000">
                    <a:srgbClr val="0071C1"/>
                  </a:gs>
                  <a:gs pos="100000">
                    <a:srgbClr val="008AD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857500" y="5615051"/>
              <a:ext cx="572489" cy="0"/>
            </a:xfrm>
            <a:prstGeom prst="line">
              <a:avLst/>
            </a:prstGeom>
            <a:ln w="28575">
              <a:gradFill>
                <a:gsLst>
                  <a:gs pos="1000">
                    <a:srgbClr val="0071C1"/>
                  </a:gs>
                  <a:gs pos="100000">
                    <a:srgbClr val="008AD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2678906" y="5614988"/>
              <a:ext cx="190835" cy="185737"/>
            </a:xfrm>
            <a:prstGeom prst="line">
              <a:avLst/>
            </a:prstGeom>
            <a:ln w="28575">
              <a:gradFill>
                <a:gsLst>
                  <a:gs pos="1000">
                    <a:srgbClr val="0071C1"/>
                  </a:gs>
                  <a:gs pos="100000">
                    <a:srgbClr val="008AD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684660" y="5598382"/>
              <a:ext cx="1" cy="188055"/>
            </a:xfrm>
            <a:prstGeom prst="line">
              <a:avLst/>
            </a:prstGeom>
            <a:ln w="28575">
              <a:gradFill>
                <a:gsLst>
                  <a:gs pos="1000">
                    <a:srgbClr val="0071C1"/>
                  </a:gs>
                  <a:gs pos="100000">
                    <a:srgbClr val="008AD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: 圆顶角 21"/>
          <p:cNvSpPr/>
          <p:nvPr/>
        </p:nvSpPr>
        <p:spPr>
          <a:xfrm rot="5400000">
            <a:off x="3239135" y="303530"/>
            <a:ext cx="845185" cy="42735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: 空心 23"/>
          <p:cNvSpPr/>
          <p:nvPr/>
        </p:nvSpPr>
        <p:spPr>
          <a:xfrm rot="5400000">
            <a:off x="790482" y="1753730"/>
            <a:ext cx="1473243" cy="1473243"/>
          </a:xfrm>
          <a:prstGeom prst="donut">
            <a:avLst>
              <a:gd name="adj" fmla="val 8987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930" r="22170" b="35714"/>
          <a:stretch>
            <a:fillRect/>
          </a:stretch>
        </p:blipFill>
        <p:spPr>
          <a:xfrm>
            <a:off x="887517" y="1851111"/>
            <a:ext cx="1279171" cy="1278482"/>
          </a:xfrm>
          <a:prstGeom prst="ellipse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218494" y="3624538"/>
            <a:ext cx="4334167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41905" y="2240915"/>
            <a:ext cx="259397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2200" dirty="0"/>
              <a:t>商业模式创新实践</a:t>
            </a:r>
            <a:endParaRPr lang="zh-CN" altLang="en-US" sz="22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211867" y="4466051"/>
            <a:ext cx="4334167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24261" y="5711544"/>
            <a:ext cx="4275124" cy="202343"/>
            <a:chOff x="-845135" y="5598382"/>
            <a:chExt cx="4275124" cy="202343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-845135" y="5605154"/>
              <a:ext cx="3540834" cy="0"/>
            </a:xfrm>
            <a:prstGeom prst="line">
              <a:avLst/>
            </a:prstGeom>
            <a:ln w="28575">
              <a:gradFill>
                <a:gsLst>
                  <a:gs pos="1000">
                    <a:srgbClr val="0071C1"/>
                  </a:gs>
                  <a:gs pos="100000">
                    <a:srgbClr val="008AD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857500" y="5615051"/>
              <a:ext cx="572489" cy="0"/>
            </a:xfrm>
            <a:prstGeom prst="line">
              <a:avLst/>
            </a:prstGeom>
            <a:ln w="28575">
              <a:gradFill>
                <a:gsLst>
                  <a:gs pos="1000">
                    <a:srgbClr val="0071C1"/>
                  </a:gs>
                  <a:gs pos="100000">
                    <a:srgbClr val="008AD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2678906" y="5614988"/>
              <a:ext cx="190835" cy="185737"/>
            </a:xfrm>
            <a:prstGeom prst="line">
              <a:avLst/>
            </a:prstGeom>
            <a:ln w="28575">
              <a:gradFill>
                <a:gsLst>
                  <a:gs pos="1000">
                    <a:srgbClr val="0071C1"/>
                  </a:gs>
                  <a:gs pos="100000">
                    <a:srgbClr val="008AD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2684660" y="5598382"/>
              <a:ext cx="1" cy="188055"/>
            </a:xfrm>
            <a:prstGeom prst="line">
              <a:avLst/>
            </a:prstGeom>
            <a:ln w="28575">
              <a:gradFill>
                <a:gsLst>
                  <a:gs pos="1000">
                    <a:srgbClr val="0071C1"/>
                  </a:gs>
                  <a:gs pos="100000">
                    <a:srgbClr val="008ADC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: 圆顶角 33"/>
          <p:cNvSpPr/>
          <p:nvPr/>
        </p:nvSpPr>
        <p:spPr>
          <a:xfrm rot="5400000">
            <a:off x="8907504" y="472495"/>
            <a:ext cx="845050" cy="393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: 空心 38"/>
          <p:cNvSpPr/>
          <p:nvPr/>
        </p:nvSpPr>
        <p:spPr>
          <a:xfrm rot="5400000">
            <a:off x="6628064" y="1753730"/>
            <a:ext cx="1473243" cy="1473243"/>
          </a:xfrm>
          <a:prstGeom prst="donut">
            <a:avLst>
              <a:gd name="adj" fmla="val 8987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7" t="12583" b="37170"/>
          <a:stretch>
            <a:fillRect/>
          </a:stretch>
        </p:blipFill>
        <p:spPr>
          <a:xfrm>
            <a:off x="6725099" y="1851111"/>
            <a:ext cx="1279171" cy="1278482"/>
          </a:xfrm>
          <a:prstGeom prst="ellipse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056076" y="3624538"/>
            <a:ext cx="4334167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79473" y="2240921"/>
            <a:ext cx="2374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2200" dirty="0"/>
              <a:t>重点项目展示</a:t>
            </a:r>
            <a:endParaRPr lang="zh-CN" altLang="en-US" sz="2200" dirty="0"/>
          </a:p>
        </p:txBody>
      </p:sp>
      <p:sp>
        <p:nvSpPr>
          <p:cNvPr id="38" name="文本框 37"/>
          <p:cNvSpPr txBox="1"/>
          <p:nvPr/>
        </p:nvSpPr>
        <p:spPr>
          <a:xfrm>
            <a:off x="7049449" y="4466051"/>
            <a:ext cx="4334167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273" y="287858"/>
            <a:ext cx="3075611" cy="677428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7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明年工作计划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420654" y="350949"/>
              <a:ext cx="548579" cy="548579"/>
              <a:chOff x="2451475" y="381772"/>
              <a:chExt cx="645644" cy="64564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451475" y="381772"/>
                <a:ext cx="645644" cy="645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477641" y="499731"/>
                <a:ext cx="597093" cy="434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03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4312783" y="1845805"/>
            <a:ext cx="3525338" cy="4059882"/>
            <a:chOff x="4307666" y="2632612"/>
            <a:chExt cx="3525338" cy="4059882"/>
          </a:xfrm>
        </p:grpSpPr>
        <p:sp>
          <p:nvSpPr>
            <p:cNvPr id="113" name="Freeform 6"/>
            <p:cNvSpPr/>
            <p:nvPr/>
          </p:nvSpPr>
          <p:spPr bwMode="auto">
            <a:xfrm rot="16200000">
              <a:off x="4249433" y="4717427"/>
              <a:ext cx="2123968" cy="852927"/>
            </a:xfrm>
            <a:custGeom>
              <a:avLst/>
              <a:gdLst>
                <a:gd name="T0" fmla="*/ 0 w 1174"/>
                <a:gd name="T1" fmla="*/ 207 h 264"/>
                <a:gd name="T2" fmla="*/ 427 w 1174"/>
                <a:gd name="T3" fmla="*/ 207 h 264"/>
                <a:gd name="T4" fmla="*/ 725 w 1174"/>
                <a:gd name="T5" fmla="*/ 113 h 264"/>
                <a:gd name="T6" fmla="*/ 1104 w 1174"/>
                <a:gd name="T7" fmla="*/ 0 h 264"/>
                <a:gd name="T8" fmla="*/ 1174 w 1174"/>
                <a:gd name="T9" fmla="*/ 0 h 264"/>
                <a:gd name="T10" fmla="*/ 1174 w 1174"/>
                <a:gd name="T11" fmla="*/ 58 h 264"/>
                <a:gd name="T12" fmla="*/ 1104 w 1174"/>
                <a:gd name="T13" fmla="*/ 58 h 264"/>
                <a:gd name="T14" fmla="*/ 754 w 1174"/>
                <a:gd name="T15" fmla="*/ 163 h 264"/>
                <a:gd name="T16" fmla="*/ 427 w 1174"/>
                <a:gd name="T17" fmla="*/ 264 h 264"/>
                <a:gd name="T18" fmla="*/ 0 w 1174"/>
                <a:gd name="T19" fmla="*/ 264 h 264"/>
                <a:gd name="T20" fmla="*/ 0 w 1174"/>
                <a:gd name="T21" fmla="*/ 20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4" h="264">
                  <a:moveTo>
                    <a:pt x="0" y="207"/>
                  </a:moveTo>
                  <a:cubicBezTo>
                    <a:pt x="427" y="207"/>
                    <a:pt x="427" y="207"/>
                    <a:pt x="427" y="207"/>
                  </a:cubicBezTo>
                  <a:cubicBezTo>
                    <a:pt x="562" y="207"/>
                    <a:pt x="642" y="161"/>
                    <a:pt x="725" y="113"/>
                  </a:cubicBezTo>
                  <a:cubicBezTo>
                    <a:pt x="821" y="58"/>
                    <a:pt x="921" y="0"/>
                    <a:pt x="1104" y="0"/>
                  </a:cubicBezTo>
                  <a:cubicBezTo>
                    <a:pt x="1174" y="0"/>
                    <a:pt x="1174" y="0"/>
                    <a:pt x="1174" y="0"/>
                  </a:cubicBezTo>
                  <a:cubicBezTo>
                    <a:pt x="1174" y="58"/>
                    <a:pt x="1174" y="58"/>
                    <a:pt x="1174" y="58"/>
                  </a:cubicBezTo>
                  <a:cubicBezTo>
                    <a:pt x="1104" y="58"/>
                    <a:pt x="1104" y="58"/>
                    <a:pt x="1104" y="58"/>
                  </a:cubicBezTo>
                  <a:cubicBezTo>
                    <a:pt x="936" y="58"/>
                    <a:pt x="843" y="111"/>
                    <a:pt x="754" y="163"/>
                  </a:cubicBezTo>
                  <a:cubicBezTo>
                    <a:pt x="664" y="214"/>
                    <a:pt x="578" y="264"/>
                    <a:pt x="427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07"/>
                    <a:pt x="0" y="207"/>
                    <a:pt x="0" y="207"/>
                  </a:cubicBezTo>
                  <a:close/>
                </a:path>
              </a:pathLst>
            </a:custGeom>
            <a:gradFill>
              <a:gsLst>
                <a:gs pos="0">
                  <a:srgbClr val="008ADC"/>
                </a:gs>
                <a:gs pos="100000">
                  <a:srgbClr val="0071C1"/>
                </a:gs>
              </a:gsLst>
              <a:lin ang="10800000" scaled="1"/>
            </a:gra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grpSp>
          <p:nvGrpSpPr>
            <p:cNvPr id="133" name="组合 132"/>
            <p:cNvGrpSpPr/>
            <p:nvPr/>
          </p:nvGrpSpPr>
          <p:grpSpPr>
            <a:xfrm>
              <a:off x="5486376" y="3102796"/>
              <a:ext cx="1220615" cy="3103079"/>
              <a:chOff x="5486376" y="3637053"/>
              <a:chExt cx="1220615" cy="2568822"/>
            </a:xfrm>
          </p:grpSpPr>
          <p:sp>
            <p:nvSpPr>
              <p:cNvPr id="112" name="Freeform 5"/>
              <p:cNvSpPr/>
              <p:nvPr/>
            </p:nvSpPr>
            <p:spPr bwMode="auto">
              <a:xfrm rot="16200000">
                <a:off x="4474656" y="4648773"/>
                <a:ext cx="2568822" cy="545381"/>
              </a:xfrm>
              <a:custGeom>
                <a:avLst/>
                <a:gdLst>
                  <a:gd name="T0" fmla="*/ 0 w 1420"/>
                  <a:gd name="T1" fmla="*/ 112 h 169"/>
                  <a:gd name="T2" fmla="*/ 558 w 1420"/>
                  <a:gd name="T3" fmla="*/ 112 h 169"/>
                  <a:gd name="T4" fmla="*/ 802 w 1420"/>
                  <a:gd name="T5" fmla="*/ 58 h 169"/>
                  <a:gd name="T6" fmla="*/ 1062 w 1420"/>
                  <a:gd name="T7" fmla="*/ 0 h 169"/>
                  <a:gd name="T8" fmla="*/ 1420 w 1420"/>
                  <a:gd name="T9" fmla="*/ 0 h 169"/>
                  <a:gd name="T10" fmla="*/ 1420 w 1420"/>
                  <a:gd name="T11" fmla="*/ 58 h 169"/>
                  <a:gd name="T12" fmla="*/ 1062 w 1420"/>
                  <a:gd name="T13" fmla="*/ 58 h 169"/>
                  <a:gd name="T14" fmla="*/ 824 w 1420"/>
                  <a:gd name="T15" fmla="*/ 110 h 169"/>
                  <a:gd name="T16" fmla="*/ 558 w 1420"/>
                  <a:gd name="T17" fmla="*/ 169 h 169"/>
                  <a:gd name="T18" fmla="*/ 0 w 1420"/>
                  <a:gd name="T19" fmla="*/ 169 h 169"/>
                  <a:gd name="T20" fmla="*/ 0 w 1420"/>
                  <a:gd name="T21" fmla="*/ 11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0" h="169">
                    <a:moveTo>
                      <a:pt x="0" y="112"/>
                    </a:moveTo>
                    <a:cubicBezTo>
                      <a:pt x="558" y="112"/>
                      <a:pt x="558" y="112"/>
                      <a:pt x="558" y="112"/>
                    </a:cubicBezTo>
                    <a:cubicBezTo>
                      <a:pt x="676" y="112"/>
                      <a:pt x="739" y="85"/>
                      <a:pt x="802" y="58"/>
                    </a:cubicBezTo>
                    <a:cubicBezTo>
                      <a:pt x="869" y="29"/>
                      <a:pt x="936" y="0"/>
                      <a:pt x="1062" y="0"/>
                    </a:cubicBezTo>
                    <a:cubicBezTo>
                      <a:pt x="1420" y="0"/>
                      <a:pt x="1420" y="0"/>
                      <a:pt x="1420" y="0"/>
                    </a:cubicBezTo>
                    <a:cubicBezTo>
                      <a:pt x="1420" y="58"/>
                      <a:pt x="1420" y="58"/>
                      <a:pt x="1420" y="58"/>
                    </a:cubicBezTo>
                    <a:cubicBezTo>
                      <a:pt x="1062" y="58"/>
                      <a:pt x="1062" y="58"/>
                      <a:pt x="1062" y="58"/>
                    </a:cubicBezTo>
                    <a:cubicBezTo>
                      <a:pt x="947" y="58"/>
                      <a:pt x="886" y="84"/>
                      <a:pt x="824" y="110"/>
                    </a:cubicBezTo>
                    <a:cubicBezTo>
                      <a:pt x="756" y="140"/>
                      <a:pt x="688" y="169"/>
                      <a:pt x="558" y="169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12"/>
                      <a:pt x="0" y="112"/>
                      <a:pt x="0" y="1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  <p:sp>
            <p:nvSpPr>
              <p:cNvPr id="114" name="Freeform 7"/>
              <p:cNvSpPr/>
              <p:nvPr/>
            </p:nvSpPr>
            <p:spPr bwMode="auto">
              <a:xfrm rot="16200000">
                <a:off x="5149206" y="4648090"/>
                <a:ext cx="2568822" cy="546748"/>
              </a:xfrm>
              <a:custGeom>
                <a:avLst/>
                <a:gdLst>
                  <a:gd name="T0" fmla="*/ 0 w 1420"/>
                  <a:gd name="T1" fmla="*/ 0 h 169"/>
                  <a:gd name="T2" fmla="*/ 558 w 1420"/>
                  <a:gd name="T3" fmla="*/ 0 h 169"/>
                  <a:gd name="T4" fmla="*/ 824 w 1420"/>
                  <a:gd name="T5" fmla="*/ 59 h 169"/>
                  <a:gd name="T6" fmla="*/ 1062 w 1420"/>
                  <a:gd name="T7" fmla="*/ 111 h 169"/>
                  <a:gd name="T8" fmla="*/ 1420 w 1420"/>
                  <a:gd name="T9" fmla="*/ 111 h 169"/>
                  <a:gd name="T10" fmla="*/ 1420 w 1420"/>
                  <a:gd name="T11" fmla="*/ 169 h 169"/>
                  <a:gd name="T12" fmla="*/ 1062 w 1420"/>
                  <a:gd name="T13" fmla="*/ 169 h 169"/>
                  <a:gd name="T14" fmla="*/ 802 w 1420"/>
                  <a:gd name="T15" fmla="*/ 111 h 169"/>
                  <a:gd name="T16" fmla="*/ 558 w 1420"/>
                  <a:gd name="T17" fmla="*/ 57 h 169"/>
                  <a:gd name="T18" fmla="*/ 0 w 1420"/>
                  <a:gd name="T19" fmla="*/ 57 h 169"/>
                  <a:gd name="T20" fmla="*/ 0 w 1420"/>
                  <a:gd name="T2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0" h="169">
                    <a:moveTo>
                      <a:pt x="0" y="0"/>
                    </a:moveTo>
                    <a:cubicBezTo>
                      <a:pt x="558" y="0"/>
                      <a:pt x="558" y="0"/>
                      <a:pt x="558" y="0"/>
                    </a:cubicBezTo>
                    <a:cubicBezTo>
                      <a:pt x="688" y="0"/>
                      <a:pt x="756" y="29"/>
                      <a:pt x="824" y="59"/>
                    </a:cubicBezTo>
                    <a:cubicBezTo>
                      <a:pt x="886" y="85"/>
                      <a:pt x="947" y="111"/>
                      <a:pt x="1062" y="111"/>
                    </a:cubicBezTo>
                    <a:cubicBezTo>
                      <a:pt x="1420" y="111"/>
                      <a:pt x="1420" y="111"/>
                      <a:pt x="1420" y="111"/>
                    </a:cubicBezTo>
                    <a:cubicBezTo>
                      <a:pt x="1420" y="169"/>
                      <a:pt x="1420" y="169"/>
                      <a:pt x="1420" y="169"/>
                    </a:cubicBezTo>
                    <a:cubicBezTo>
                      <a:pt x="1062" y="169"/>
                      <a:pt x="1062" y="169"/>
                      <a:pt x="1062" y="169"/>
                    </a:cubicBezTo>
                    <a:cubicBezTo>
                      <a:pt x="936" y="169"/>
                      <a:pt x="869" y="140"/>
                      <a:pt x="802" y="111"/>
                    </a:cubicBezTo>
                    <a:cubicBezTo>
                      <a:pt x="739" y="84"/>
                      <a:pt x="676" y="57"/>
                      <a:pt x="558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8ADC"/>
                  </a:gs>
                  <a:gs pos="100000">
                    <a:srgbClr val="0071C1"/>
                  </a:gs>
                </a:gsLst>
                <a:lin ang="108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 sz="1600"/>
              </a:p>
            </p:txBody>
          </p:sp>
        </p:grpSp>
        <p:sp>
          <p:nvSpPr>
            <p:cNvPr id="115" name="Freeform 8"/>
            <p:cNvSpPr/>
            <p:nvPr/>
          </p:nvSpPr>
          <p:spPr bwMode="auto">
            <a:xfrm rot="16200000">
              <a:off x="5818600" y="4717427"/>
              <a:ext cx="2123968" cy="852927"/>
            </a:xfrm>
            <a:custGeom>
              <a:avLst/>
              <a:gdLst>
                <a:gd name="T0" fmla="*/ 0 w 1174"/>
                <a:gd name="T1" fmla="*/ 0 h 264"/>
                <a:gd name="T2" fmla="*/ 427 w 1174"/>
                <a:gd name="T3" fmla="*/ 0 h 264"/>
                <a:gd name="T4" fmla="*/ 754 w 1174"/>
                <a:gd name="T5" fmla="*/ 102 h 264"/>
                <a:gd name="T6" fmla="*/ 1104 w 1174"/>
                <a:gd name="T7" fmla="*/ 206 h 264"/>
                <a:gd name="T8" fmla="*/ 1174 w 1174"/>
                <a:gd name="T9" fmla="*/ 206 h 264"/>
                <a:gd name="T10" fmla="*/ 1174 w 1174"/>
                <a:gd name="T11" fmla="*/ 264 h 264"/>
                <a:gd name="T12" fmla="*/ 1104 w 1174"/>
                <a:gd name="T13" fmla="*/ 264 h 264"/>
                <a:gd name="T14" fmla="*/ 725 w 1174"/>
                <a:gd name="T15" fmla="*/ 151 h 264"/>
                <a:gd name="T16" fmla="*/ 427 w 1174"/>
                <a:gd name="T17" fmla="*/ 57 h 264"/>
                <a:gd name="T18" fmla="*/ 0 w 1174"/>
                <a:gd name="T19" fmla="*/ 57 h 264"/>
                <a:gd name="T20" fmla="*/ 0 w 1174"/>
                <a:gd name="T2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4" h="264">
                  <a:moveTo>
                    <a:pt x="0" y="0"/>
                  </a:moveTo>
                  <a:cubicBezTo>
                    <a:pt x="427" y="0"/>
                    <a:pt x="427" y="0"/>
                    <a:pt x="427" y="0"/>
                  </a:cubicBezTo>
                  <a:cubicBezTo>
                    <a:pt x="578" y="0"/>
                    <a:pt x="664" y="50"/>
                    <a:pt x="754" y="102"/>
                  </a:cubicBezTo>
                  <a:cubicBezTo>
                    <a:pt x="843" y="153"/>
                    <a:pt x="936" y="206"/>
                    <a:pt x="1104" y="206"/>
                  </a:cubicBezTo>
                  <a:cubicBezTo>
                    <a:pt x="1174" y="206"/>
                    <a:pt x="1174" y="206"/>
                    <a:pt x="1174" y="206"/>
                  </a:cubicBezTo>
                  <a:cubicBezTo>
                    <a:pt x="1174" y="264"/>
                    <a:pt x="1174" y="264"/>
                    <a:pt x="1174" y="264"/>
                  </a:cubicBezTo>
                  <a:cubicBezTo>
                    <a:pt x="1104" y="264"/>
                    <a:pt x="1104" y="264"/>
                    <a:pt x="1104" y="264"/>
                  </a:cubicBezTo>
                  <a:cubicBezTo>
                    <a:pt x="921" y="264"/>
                    <a:pt x="821" y="206"/>
                    <a:pt x="725" y="151"/>
                  </a:cubicBezTo>
                  <a:cubicBezTo>
                    <a:pt x="642" y="103"/>
                    <a:pt x="562" y="57"/>
                    <a:pt x="427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18" name="Oval 9"/>
            <p:cNvSpPr>
              <a:spLocks noChangeArrowheads="1"/>
            </p:cNvSpPr>
            <p:nvPr/>
          </p:nvSpPr>
          <p:spPr bwMode="auto">
            <a:xfrm rot="16200000">
              <a:off x="5169958" y="4839701"/>
              <a:ext cx="1852111" cy="1853476"/>
            </a:xfrm>
            <a:prstGeom prst="ellipse">
              <a:avLst/>
            </a:prstGeom>
            <a:gradFill>
              <a:gsLst>
                <a:gs pos="0">
                  <a:srgbClr val="008ADC"/>
                </a:gs>
                <a:gs pos="100000">
                  <a:srgbClr val="0071C1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Oval 10"/>
            <p:cNvSpPr>
              <a:spLocks noChangeArrowheads="1"/>
            </p:cNvSpPr>
            <p:nvPr/>
          </p:nvSpPr>
          <p:spPr bwMode="auto">
            <a:xfrm rot="16200000">
              <a:off x="5258122" y="4931965"/>
              <a:ext cx="1675784" cy="1673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Oval 11"/>
            <p:cNvSpPr>
              <a:spLocks noChangeArrowheads="1"/>
            </p:cNvSpPr>
            <p:nvPr/>
          </p:nvSpPr>
          <p:spPr bwMode="auto">
            <a:xfrm rot="16200000">
              <a:off x="5441966" y="5111708"/>
              <a:ext cx="1308096" cy="1312196"/>
            </a:xfrm>
            <a:prstGeom prst="ellipse">
              <a:avLst/>
            </a:prstGeom>
            <a:gradFill>
              <a:gsLst>
                <a:gs pos="0">
                  <a:srgbClr val="008ADC"/>
                </a:gs>
                <a:gs pos="100000">
                  <a:srgbClr val="0071C1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Oval 12"/>
            <p:cNvSpPr>
              <a:spLocks noChangeArrowheads="1"/>
            </p:cNvSpPr>
            <p:nvPr/>
          </p:nvSpPr>
          <p:spPr bwMode="auto">
            <a:xfrm rot="16200000">
              <a:off x="4305616" y="3480755"/>
              <a:ext cx="874798" cy="870697"/>
            </a:xfrm>
            <a:prstGeom prst="ellipse">
              <a:avLst/>
            </a:prstGeom>
            <a:gradFill>
              <a:gsLst>
                <a:gs pos="0">
                  <a:srgbClr val="008ADC"/>
                </a:gs>
                <a:gs pos="100000">
                  <a:srgbClr val="0071C1"/>
                </a:gs>
              </a:gsLst>
              <a:lin ang="10800000" scaled="1"/>
            </a:gra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2" name="Oval 13"/>
            <p:cNvSpPr>
              <a:spLocks noChangeArrowheads="1"/>
            </p:cNvSpPr>
            <p:nvPr/>
          </p:nvSpPr>
          <p:spPr bwMode="auto">
            <a:xfrm rot="16200000">
              <a:off x="4433414" y="3607191"/>
              <a:ext cx="616459" cy="616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Oval 14"/>
            <p:cNvSpPr>
              <a:spLocks noChangeArrowheads="1"/>
            </p:cNvSpPr>
            <p:nvPr/>
          </p:nvSpPr>
          <p:spPr bwMode="auto">
            <a:xfrm rot="16200000">
              <a:off x="6958207" y="3478705"/>
              <a:ext cx="874798" cy="874797"/>
            </a:xfrm>
            <a:prstGeom prst="ellipse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4" name="Oval 15"/>
            <p:cNvSpPr>
              <a:spLocks noChangeArrowheads="1"/>
            </p:cNvSpPr>
            <p:nvPr/>
          </p:nvSpPr>
          <p:spPr bwMode="auto">
            <a:xfrm rot="16200000">
              <a:off x="7088083" y="3607194"/>
              <a:ext cx="616459" cy="616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6"/>
            <p:cNvSpPr>
              <a:spLocks noChangeArrowheads="1"/>
            </p:cNvSpPr>
            <p:nvPr/>
          </p:nvSpPr>
          <p:spPr bwMode="auto">
            <a:xfrm rot="16200000">
              <a:off x="5144672" y="2633979"/>
              <a:ext cx="874798" cy="87206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 rot="16200000">
              <a:off x="5275915" y="2761098"/>
              <a:ext cx="616459" cy="616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Oval 18"/>
            <p:cNvSpPr>
              <a:spLocks noChangeArrowheads="1"/>
            </p:cNvSpPr>
            <p:nvPr/>
          </p:nvSpPr>
          <p:spPr bwMode="auto">
            <a:xfrm rot="16200000">
              <a:off x="6168458" y="2633979"/>
              <a:ext cx="874798" cy="872063"/>
            </a:xfrm>
            <a:prstGeom prst="ellipse">
              <a:avLst/>
            </a:prstGeom>
            <a:gradFill>
              <a:gsLst>
                <a:gs pos="0">
                  <a:srgbClr val="008ADC"/>
                </a:gs>
                <a:gs pos="100000">
                  <a:srgbClr val="0071C1"/>
                </a:gs>
              </a:gsLst>
              <a:lin ang="10800000" scaled="1"/>
            </a:gra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28" name="Oval 19"/>
            <p:cNvSpPr>
              <a:spLocks noChangeArrowheads="1"/>
            </p:cNvSpPr>
            <p:nvPr/>
          </p:nvSpPr>
          <p:spPr bwMode="auto">
            <a:xfrm rot="16200000">
              <a:off x="6299701" y="2761098"/>
              <a:ext cx="616459" cy="6164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9" name="文本框 128"/>
          <p:cNvSpPr txBox="1"/>
          <p:nvPr/>
        </p:nvSpPr>
        <p:spPr>
          <a:xfrm>
            <a:off x="8337633" y="4188603"/>
            <a:ext cx="1331465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2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工作计划</a:t>
            </a:r>
            <a:endParaRPr lang="zh-CN" altLang="en-US" sz="2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8337633" y="4636588"/>
            <a:ext cx="2470976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</a:t>
            </a:r>
            <a:endParaRPr lang="en-US" altLang="zh-CN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2404020" y="4188603"/>
            <a:ext cx="1331465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zh-CN" altLang="en-US" sz="2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工作计划</a:t>
            </a:r>
            <a:endParaRPr lang="zh-CN" altLang="en-US" sz="2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264509" y="4636588"/>
            <a:ext cx="2470976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</a:t>
            </a:r>
            <a:endParaRPr lang="en-US" altLang="zh-CN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8337633" y="2068924"/>
            <a:ext cx="1331465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2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工作计划</a:t>
            </a:r>
            <a:endParaRPr lang="zh-CN" altLang="en-US" sz="2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8337633" y="2516909"/>
            <a:ext cx="2470976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</a:t>
            </a:r>
            <a:endParaRPr lang="en-US" altLang="zh-CN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2404020" y="2068924"/>
            <a:ext cx="1331465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zh-CN" altLang="en-US" sz="2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工作计划</a:t>
            </a:r>
            <a:endParaRPr lang="zh-CN" altLang="en-US" sz="2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1264509" y="2516909"/>
            <a:ext cx="2470976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</a:t>
            </a:r>
            <a:endParaRPr lang="en-US" altLang="zh-CN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或复制您的文本后，选择黏贴并选择只保留文字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42" name="矩形: 圆顶角 141"/>
          <p:cNvSpPr/>
          <p:nvPr/>
        </p:nvSpPr>
        <p:spPr>
          <a:xfrm rot="5400000" flipV="1">
            <a:off x="6042837" y="708838"/>
            <a:ext cx="106326" cy="12192000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3" name="任意多边形: 形状 142"/>
          <p:cNvSpPr/>
          <p:nvPr/>
        </p:nvSpPr>
        <p:spPr>
          <a:xfrm>
            <a:off x="5765929" y="4571802"/>
            <a:ext cx="660142" cy="760486"/>
          </a:xfrm>
          <a:custGeom>
            <a:avLst/>
            <a:gdLst>
              <a:gd name="connsiteX0" fmla="*/ 265475 w 529238"/>
              <a:gd name="connsiteY0" fmla="*/ 0 h 609685"/>
              <a:gd name="connsiteX1" fmla="*/ 265564 w 529238"/>
              <a:gd name="connsiteY1" fmla="*/ 0 h 609685"/>
              <a:gd name="connsiteX2" fmla="*/ 274598 w 529238"/>
              <a:gd name="connsiteY2" fmla="*/ 5716 h 609685"/>
              <a:gd name="connsiteX3" fmla="*/ 322628 w 529238"/>
              <a:gd name="connsiteY3" fmla="*/ 103326 h 609685"/>
              <a:gd name="connsiteX4" fmla="*/ 521904 w 529238"/>
              <a:gd name="connsiteY4" fmla="*/ 162982 h 609685"/>
              <a:gd name="connsiteX5" fmla="*/ 529059 w 529238"/>
              <a:gd name="connsiteY5" fmla="*/ 174234 h 609685"/>
              <a:gd name="connsiteX6" fmla="*/ 519042 w 529238"/>
              <a:gd name="connsiteY6" fmla="*/ 182897 h 609685"/>
              <a:gd name="connsiteX7" fmla="*/ 498649 w 529238"/>
              <a:gd name="connsiteY7" fmla="*/ 182897 h 609685"/>
              <a:gd name="connsiteX8" fmla="*/ 498649 w 529238"/>
              <a:gd name="connsiteY8" fmla="*/ 203258 h 609685"/>
              <a:gd name="connsiteX9" fmla="*/ 519042 w 529238"/>
              <a:gd name="connsiteY9" fmla="*/ 203258 h 609685"/>
              <a:gd name="connsiteX10" fmla="*/ 529238 w 529238"/>
              <a:gd name="connsiteY10" fmla="*/ 213350 h 609685"/>
              <a:gd name="connsiteX11" fmla="*/ 519042 w 529238"/>
              <a:gd name="connsiteY11" fmla="*/ 223530 h 609685"/>
              <a:gd name="connsiteX12" fmla="*/ 457953 w 529238"/>
              <a:gd name="connsiteY12" fmla="*/ 223530 h 609685"/>
              <a:gd name="connsiteX13" fmla="*/ 447757 w 529238"/>
              <a:gd name="connsiteY13" fmla="*/ 213350 h 609685"/>
              <a:gd name="connsiteX14" fmla="*/ 457953 w 529238"/>
              <a:gd name="connsiteY14" fmla="*/ 203258 h 609685"/>
              <a:gd name="connsiteX15" fmla="*/ 478346 w 529238"/>
              <a:gd name="connsiteY15" fmla="*/ 203258 h 609685"/>
              <a:gd name="connsiteX16" fmla="*/ 478346 w 529238"/>
              <a:gd name="connsiteY16" fmla="*/ 182897 h 609685"/>
              <a:gd name="connsiteX17" fmla="*/ 346062 w 529238"/>
              <a:gd name="connsiteY17" fmla="*/ 182897 h 609685"/>
              <a:gd name="connsiteX18" fmla="*/ 335865 w 529238"/>
              <a:gd name="connsiteY18" fmla="*/ 172716 h 609685"/>
              <a:gd name="connsiteX19" fmla="*/ 346062 w 529238"/>
              <a:gd name="connsiteY19" fmla="*/ 162535 h 609685"/>
              <a:gd name="connsiteX20" fmla="*/ 449724 w 529238"/>
              <a:gd name="connsiteY20" fmla="*/ 162535 h 609685"/>
              <a:gd name="connsiteX21" fmla="*/ 325669 w 529238"/>
              <a:gd name="connsiteY21" fmla="*/ 125384 h 609685"/>
              <a:gd name="connsiteX22" fmla="*/ 325669 w 529238"/>
              <a:gd name="connsiteY22" fmla="*/ 226120 h 609685"/>
              <a:gd name="connsiteX23" fmla="*/ 521904 w 529238"/>
              <a:gd name="connsiteY23" fmla="*/ 284972 h 609685"/>
              <a:gd name="connsiteX24" fmla="*/ 529059 w 529238"/>
              <a:gd name="connsiteY24" fmla="*/ 296135 h 609685"/>
              <a:gd name="connsiteX25" fmla="*/ 519042 w 529238"/>
              <a:gd name="connsiteY25" fmla="*/ 304798 h 609685"/>
              <a:gd name="connsiteX26" fmla="*/ 498649 w 529238"/>
              <a:gd name="connsiteY26" fmla="*/ 304798 h 609685"/>
              <a:gd name="connsiteX27" fmla="*/ 498649 w 529238"/>
              <a:gd name="connsiteY27" fmla="*/ 325159 h 609685"/>
              <a:gd name="connsiteX28" fmla="*/ 519042 w 529238"/>
              <a:gd name="connsiteY28" fmla="*/ 325159 h 609685"/>
              <a:gd name="connsiteX29" fmla="*/ 529238 w 529238"/>
              <a:gd name="connsiteY29" fmla="*/ 335340 h 609685"/>
              <a:gd name="connsiteX30" fmla="*/ 519042 w 529238"/>
              <a:gd name="connsiteY30" fmla="*/ 345432 h 609685"/>
              <a:gd name="connsiteX31" fmla="*/ 457953 w 529238"/>
              <a:gd name="connsiteY31" fmla="*/ 345432 h 609685"/>
              <a:gd name="connsiteX32" fmla="*/ 447757 w 529238"/>
              <a:gd name="connsiteY32" fmla="*/ 335340 h 609685"/>
              <a:gd name="connsiteX33" fmla="*/ 457953 w 529238"/>
              <a:gd name="connsiteY33" fmla="*/ 325159 h 609685"/>
              <a:gd name="connsiteX34" fmla="*/ 478346 w 529238"/>
              <a:gd name="connsiteY34" fmla="*/ 325159 h 609685"/>
              <a:gd name="connsiteX35" fmla="*/ 478346 w 529238"/>
              <a:gd name="connsiteY35" fmla="*/ 304798 h 609685"/>
              <a:gd name="connsiteX36" fmla="*/ 346062 w 529238"/>
              <a:gd name="connsiteY36" fmla="*/ 304798 h 609685"/>
              <a:gd name="connsiteX37" fmla="*/ 335865 w 529238"/>
              <a:gd name="connsiteY37" fmla="*/ 294706 h 609685"/>
              <a:gd name="connsiteX38" fmla="*/ 346062 w 529238"/>
              <a:gd name="connsiteY38" fmla="*/ 284526 h 609685"/>
              <a:gd name="connsiteX39" fmla="*/ 449724 w 529238"/>
              <a:gd name="connsiteY39" fmla="*/ 284526 h 609685"/>
              <a:gd name="connsiteX40" fmla="*/ 325669 w 529238"/>
              <a:gd name="connsiteY40" fmla="*/ 247375 h 609685"/>
              <a:gd name="connsiteX41" fmla="*/ 325669 w 529238"/>
              <a:gd name="connsiteY41" fmla="*/ 293278 h 609685"/>
              <a:gd name="connsiteX42" fmla="*/ 404556 w 529238"/>
              <a:gd name="connsiteY42" fmla="*/ 569051 h 609685"/>
              <a:gd name="connsiteX43" fmla="*/ 437650 w 529238"/>
              <a:gd name="connsiteY43" fmla="*/ 569051 h 609685"/>
              <a:gd name="connsiteX44" fmla="*/ 447757 w 529238"/>
              <a:gd name="connsiteY44" fmla="*/ 579143 h 609685"/>
              <a:gd name="connsiteX45" fmla="*/ 447757 w 529238"/>
              <a:gd name="connsiteY45" fmla="*/ 599504 h 609685"/>
              <a:gd name="connsiteX46" fmla="*/ 437650 w 529238"/>
              <a:gd name="connsiteY46" fmla="*/ 609685 h 609685"/>
              <a:gd name="connsiteX47" fmla="*/ 427454 w 529238"/>
              <a:gd name="connsiteY47" fmla="*/ 599504 h 609685"/>
              <a:gd name="connsiteX48" fmla="*/ 427454 w 529238"/>
              <a:gd name="connsiteY48" fmla="*/ 589324 h 609685"/>
              <a:gd name="connsiteX49" fmla="*/ 396865 w 529238"/>
              <a:gd name="connsiteY49" fmla="*/ 589324 h 609685"/>
              <a:gd name="connsiteX50" fmla="*/ 132296 w 529238"/>
              <a:gd name="connsiteY50" fmla="*/ 589324 h 609685"/>
              <a:gd name="connsiteX51" fmla="*/ 101797 w 529238"/>
              <a:gd name="connsiteY51" fmla="*/ 589324 h 609685"/>
              <a:gd name="connsiteX52" fmla="*/ 101797 w 529238"/>
              <a:gd name="connsiteY52" fmla="*/ 599504 h 609685"/>
              <a:gd name="connsiteX53" fmla="*/ 91600 w 529238"/>
              <a:gd name="connsiteY53" fmla="*/ 609685 h 609685"/>
              <a:gd name="connsiteX54" fmla="*/ 81404 w 529238"/>
              <a:gd name="connsiteY54" fmla="*/ 599504 h 609685"/>
              <a:gd name="connsiteX55" fmla="*/ 81404 w 529238"/>
              <a:gd name="connsiteY55" fmla="*/ 579143 h 609685"/>
              <a:gd name="connsiteX56" fmla="*/ 91600 w 529238"/>
              <a:gd name="connsiteY56" fmla="*/ 569051 h 609685"/>
              <a:gd name="connsiteX57" fmla="*/ 124604 w 529238"/>
              <a:gd name="connsiteY57" fmla="*/ 569051 h 609685"/>
              <a:gd name="connsiteX58" fmla="*/ 200272 w 529238"/>
              <a:gd name="connsiteY58" fmla="*/ 304798 h 609685"/>
              <a:gd name="connsiteX59" fmla="*/ 50904 w 529238"/>
              <a:gd name="connsiteY59" fmla="*/ 304798 h 609685"/>
              <a:gd name="connsiteX60" fmla="*/ 50904 w 529238"/>
              <a:gd name="connsiteY60" fmla="*/ 325159 h 609685"/>
              <a:gd name="connsiteX61" fmla="*/ 71297 w 529238"/>
              <a:gd name="connsiteY61" fmla="*/ 325159 h 609685"/>
              <a:gd name="connsiteX62" fmla="*/ 81404 w 529238"/>
              <a:gd name="connsiteY62" fmla="*/ 335340 h 609685"/>
              <a:gd name="connsiteX63" fmla="*/ 71297 w 529238"/>
              <a:gd name="connsiteY63" fmla="*/ 345432 h 609685"/>
              <a:gd name="connsiteX64" fmla="*/ 10209 w 529238"/>
              <a:gd name="connsiteY64" fmla="*/ 345432 h 609685"/>
              <a:gd name="connsiteX65" fmla="*/ 12 w 529238"/>
              <a:gd name="connsiteY65" fmla="*/ 335340 h 609685"/>
              <a:gd name="connsiteX66" fmla="*/ 10209 w 529238"/>
              <a:gd name="connsiteY66" fmla="*/ 325159 h 609685"/>
              <a:gd name="connsiteX67" fmla="*/ 30512 w 529238"/>
              <a:gd name="connsiteY67" fmla="*/ 325159 h 609685"/>
              <a:gd name="connsiteX68" fmla="*/ 30512 w 529238"/>
              <a:gd name="connsiteY68" fmla="*/ 304798 h 609685"/>
              <a:gd name="connsiteX69" fmla="*/ 10209 w 529238"/>
              <a:gd name="connsiteY69" fmla="*/ 304798 h 609685"/>
              <a:gd name="connsiteX70" fmla="*/ 102 w 529238"/>
              <a:gd name="connsiteY70" fmla="*/ 296135 h 609685"/>
              <a:gd name="connsiteX71" fmla="*/ 7346 w 529238"/>
              <a:gd name="connsiteY71" fmla="*/ 284883 h 609685"/>
              <a:gd name="connsiteX72" fmla="*/ 180326 w 529238"/>
              <a:gd name="connsiteY72" fmla="*/ 234068 h 609685"/>
              <a:gd name="connsiteX73" fmla="*/ 192938 w 529238"/>
              <a:gd name="connsiteY73" fmla="*/ 241034 h 609685"/>
              <a:gd name="connsiteX74" fmla="*/ 186051 w 529238"/>
              <a:gd name="connsiteY74" fmla="*/ 253626 h 609685"/>
              <a:gd name="connsiteX75" fmla="*/ 80867 w 529238"/>
              <a:gd name="connsiteY75" fmla="*/ 284526 h 609685"/>
              <a:gd name="connsiteX76" fmla="*/ 203581 w 529238"/>
              <a:gd name="connsiteY76" fmla="*/ 284526 h 609685"/>
              <a:gd name="connsiteX77" fmla="*/ 203581 w 529238"/>
              <a:gd name="connsiteY77" fmla="*/ 182897 h 609685"/>
              <a:gd name="connsiteX78" fmla="*/ 50904 w 529238"/>
              <a:gd name="connsiteY78" fmla="*/ 182897 h 609685"/>
              <a:gd name="connsiteX79" fmla="*/ 50904 w 529238"/>
              <a:gd name="connsiteY79" fmla="*/ 203258 h 609685"/>
              <a:gd name="connsiteX80" fmla="*/ 71297 w 529238"/>
              <a:gd name="connsiteY80" fmla="*/ 203258 h 609685"/>
              <a:gd name="connsiteX81" fmla="*/ 81404 w 529238"/>
              <a:gd name="connsiteY81" fmla="*/ 213350 h 609685"/>
              <a:gd name="connsiteX82" fmla="*/ 71297 w 529238"/>
              <a:gd name="connsiteY82" fmla="*/ 223530 h 609685"/>
              <a:gd name="connsiteX83" fmla="*/ 10209 w 529238"/>
              <a:gd name="connsiteY83" fmla="*/ 223530 h 609685"/>
              <a:gd name="connsiteX84" fmla="*/ 12 w 529238"/>
              <a:gd name="connsiteY84" fmla="*/ 213350 h 609685"/>
              <a:gd name="connsiteX85" fmla="*/ 10209 w 529238"/>
              <a:gd name="connsiteY85" fmla="*/ 203258 h 609685"/>
              <a:gd name="connsiteX86" fmla="*/ 30512 w 529238"/>
              <a:gd name="connsiteY86" fmla="*/ 203258 h 609685"/>
              <a:gd name="connsiteX87" fmla="*/ 30512 w 529238"/>
              <a:gd name="connsiteY87" fmla="*/ 182897 h 609685"/>
              <a:gd name="connsiteX88" fmla="*/ 10209 w 529238"/>
              <a:gd name="connsiteY88" fmla="*/ 182897 h 609685"/>
              <a:gd name="connsiteX89" fmla="*/ 102 w 529238"/>
              <a:gd name="connsiteY89" fmla="*/ 174145 h 609685"/>
              <a:gd name="connsiteX90" fmla="*/ 7346 w 529238"/>
              <a:gd name="connsiteY90" fmla="*/ 162982 h 609685"/>
              <a:gd name="connsiteX91" fmla="*/ 180326 w 529238"/>
              <a:gd name="connsiteY91" fmla="*/ 112167 h 609685"/>
              <a:gd name="connsiteX92" fmla="*/ 192938 w 529238"/>
              <a:gd name="connsiteY92" fmla="*/ 119044 h 609685"/>
              <a:gd name="connsiteX93" fmla="*/ 186051 w 529238"/>
              <a:gd name="connsiteY93" fmla="*/ 131636 h 609685"/>
              <a:gd name="connsiteX94" fmla="*/ 80867 w 529238"/>
              <a:gd name="connsiteY94" fmla="*/ 162535 h 609685"/>
              <a:gd name="connsiteX95" fmla="*/ 203581 w 529238"/>
              <a:gd name="connsiteY95" fmla="*/ 162535 h 609685"/>
              <a:gd name="connsiteX96" fmla="*/ 203581 w 529238"/>
              <a:gd name="connsiteY96" fmla="*/ 111810 h 609685"/>
              <a:gd name="connsiteX97" fmla="*/ 203581 w 529238"/>
              <a:gd name="connsiteY97" fmla="*/ 111453 h 609685"/>
              <a:gd name="connsiteX98" fmla="*/ 204028 w 529238"/>
              <a:gd name="connsiteY98" fmla="*/ 109488 h 609685"/>
              <a:gd name="connsiteX99" fmla="*/ 204565 w 529238"/>
              <a:gd name="connsiteY99" fmla="*/ 107523 h 609685"/>
              <a:gd name="connsiteX100" fmla="*/ 204655 w 529238"/>
              <a:gd name="connsiteY100" fmla="*/ 107166 h 609685"/>
              <a:gd name="connsiteX101" fmla="*/ 256352 w 529238"/>
              <a:gd name="connsiteY101" fmla="*/ 5537 h 609685"/>
              <a:gd name="connsiteX102" fmla="*/ 265475 w 529238"/>
              <a:gd name="connsiteY102" fmla="*/ 0 h 609685"/>
              <a:gd name="connsiteX103" fmla="*/ 265296 w 529238"/>
              <a:gd name="connsiteY103" fmla="*/ 32864 h 609685"/>
              <a:gd name="connsiteX104" fmla="*/ 230324 w 529238"/>
              <a:gd name="connsiteY104" fmla="*/ 101629 h 609685"/>
              <a:gd name="connsiteX105" fmla="*/ 274777 w 529238"/>
              <a:gd name="connsiteY105" fmla="*/ 101629 h 609685"/>
              <a:gd name="connsiteX106" fmla="*/ 284973 w 529238"/>
              <a:gd name="connsiteY106" fmla="*/ 111810 h 609685"/>
              <a:gd name="connsiteX107" fmla="*/ 274777 w 529238"/>
              <a:gd name="connsiteY107" fmla="*/ 121901 h 609685"/>
              <a:gd name="connsiteX108" fmla="*/ 223884 w 529238"/>
              <a:gd name="connsiteY108" fmla="*/ 121901 h 609685"/>
              <a:gd name="connsiteX109" fmla="*/ 223884 w 529238"/>
              <a:gd name="connsiteY109" fmla="*/ 162535 h 609685"/>
              <a:gd name="connsiteX110" fmla="*/ 284973 w 529238"/>
              <a:gd name="connsiteY110" fmla="*/ 162535 h 609685"/>
              <a:gd name="connsiteX111" fmla="*/ 295169 w 529238"/>
              <a:gd name="connsiteY111" fmla="*/ 172716 h 609685"/>
              <a:gd name="connsiteX112" fmla="*/ 284973 w 529238"/>
              <a:gd name="connsiteY112" fmla="*/ 182897 h 609685"/>
              <a:gd name="connsiteX113" fmla="*/ 223884 w 529238"/>
              <a:gd name="connsiteY113" fmla="*/ 182897 h 609685"/>
              <a:gd name="connsiteX114" fmla="*/ 223884 w 529238"/>
              <a:gd name="connsiteY114" fmla="*/ 223530 h 609685"/>
              <a:gd name="connsiteX115" fmla="*/ 284973 w 529238"/>
              <a:gd name="connsiteY115" fmla="*/ 223530 h 609685"/>
              <a:gd name="connsiteX116" fmla="*/ 295169 w 529238"/>
              <a:gd name="connsiteY116" fmla="*/ 233711 h 609685"/>
              <a:gd name="connsiteX117" fmla="*/ 284973 w 529238"/>
              <a:gd name="connsiteY117" fmla="*/ 243892 h 609685"/>
              <a:gd name="connsiteX118" fmla="*/ 223884 w 529238"/>
              <a:gd name="connsiteY118" fmla="*/ 243892 h 609685"/>
              <a:gd name="connsiteX119" fmla="*/ 223884 w 529238"/>
              <a:gd name="connsiteY119" fmla="*/ 284526 h 609685"/>
              <a:gd name="connsiteX120" fmla="*/ 284973 w 529238"/>
              <a:gd name="connsiteY120" fmla="*/ 284526 h 609685"/>
              <a:gd name="connsiteX121" fmla="*/ 295169 w 529238"/>
              <a:gd name="connsiteY121" fmla="*/ 294706 h 609685"/>
              <a:gd name="connsiteX122" fmla="*/ 284973 w 529238"/>
              <a:gd name="connsiteY122" fmla="*/ 304798 h 609685"/>
              <a:gd name="connsiteX123" fmla="*/ 221380 w 529238"/>
              <a:gd name="connsiteY123" fmla="*/ 304798 h 609685"/>
              <a:gd name="connsiteX124" fmla="*/ 213956 w 529238"/>
              <a:gd name="connsiteY124" fmla="*/ 330964 h 609685"/>
              <a:gd name="connsiteX125" fmla="*/ 270215 w 529238"/>
              <a:gd name="connsiteY125" fmla="*/ 368026 h 609685"/>
              <a:gd name="connsiteX126" fmla="*/ 270305 w 529238"/>
              <a:gd name="connsiteY126" fmla="*/ 368115 h 609685"/>
              <a:gd name="connsiteX127" fmla="*/ 338817 w 529238"/>
              <a:gd name="connsiteY127" fmla="*/ 413303 h 609685"/>
              <a:gd name="connsiteX128" fmla="*/ 321107 w 529238"/>
              <a:gd name="connsiteY128" fmla="*/ 351415 h 609685"/>
              <a:gd name="connsiteX129" fmla="*/ 301073 w 529238"/>
              <a:gd name="connsiteY129" fmla="*/ 364632 h 609685"/>
              <a:gd name="connsiteX130" fmla="*/ 295527 w 529238"/>
              <a:gd name="connsiteY130" fmla="*/ 366329 h 609685"/>
              <a:gd name="connsiteX131" fmla="*/ 287030 w 529238"/>
              <a:gd name="connsiteY131" fmla="*/ 361774 h 609685"/>
              <a:gd name="connsiteX132" fmla="*/ 289892 w 529238"/>
              <a:gd name="connsiteY132" fmla="*/ 347664 h 609685"/>
              <a:gd name="connsiteX133" fmla="*/ 315294 w 529238"/>
              <a:gd name="connsiteY133" fmla="*/ 330964 h 609685"/>
              <a:gd name="connsiteX134" fmla="*/ 305724 w 529238"/>
              <a:gd name="connsiteY134" fmla="*/ 297475 h 609685"/>
              <a:gd name="connsiteX135" fmla="*/ 305276 w 529238"/>
              <a:gd name="connsiteY135" fmla="*/ 294706 h 609685"/>
              <a:gd name="connsiteX136" fmla="*/ 305276 w 529238"/>
              <a:gd name="connsiteY136" fmla="*/ 114132 h 609685"/>
              <a:gd name="connsiteX137" fmla="*/ 265296 w 529238"/>
              <a:gd name="connsiteY137" fmla="*/ 32864 h 609685"/>
              <a:gd name="connsiteX138" fmla="*/ 208053 w 529238"/>
              <a:gd name="connsiteY138" fmla="*/ 351415 h 609685"/>
              <a:gd name="connsiteX139" fmla="*/ 184888 w 529238"/>
              <a:gd name="connsiteY139" fmla="*/ 432415 h 609685"/>
              <a:gd name="connsiteX140" fmla="*/ 379781 w 529238"/>
              <a:gd name="connsiteY140" fmla="*/ 556191 h 609685"/>
              <a:gd name="connsiteX141" fmla="*/ 350176 w 529238"/>
              <a:gd name="connsiteY141" fmla="*/ 452776 h 609685"/>
              <a:gd name="connsiteX142" fmla="*/ 300446 w 529238"/>
              <a:gd name="connsiteY142" fmla="*/ 484390 h 609685"/>
              <a:gd name="connsiteX143" fmla="*/ 294991 w 529238"/>
              <a:gd name="connsiteY143" fmla="*/ 485998 h 609685"/>
              <a:gd name="connsiteX144" fmla="*/ 286315 w 529238"/>
              <a:gd name="connsiteY144" fmla="*/ 481354 h 609685"/>
              <a:gd name="connsiteX145" fmla="*/ 289445 w 529238"/>
              <a:gd name="connsiteY145" fmla="*/ 467244 h 609685"/>
              <a:gd name="connsiteX146" fmla="*/ 337475 w 529238"/>
              <a:gd name="connsiteY146" fmla="*/ 436791 h 609685"/>
              <a:gd name="connsiteX147" fmla="*/ 264580 w 529238"/>
              <a:gd name="connsiteY147" fmla="*/ 388745 h 609685"/>
              <a:gd name="connsiteX148" fmla="*/ 219323 w 529238"/>
              <a:gd name="connsiteY148" fmla="*/ 418572 h 609685"/>
              <a:gd name="connsiteX149" fmla="*/ 213778 w 529238"/>
              <a:gd name="connsiteY149" fmla="*/ 420269 h 609685"/>
              <a:gd name="connsiteX150" fmla="*/ 205281 w 529238"/>
              <a:gd name="connsiteY150" fmla="*/ 415715 h 609685"/>
              <a:gd name="connsiteX151" fmla="*/ 208143 w 529238"/>
              <a:gd name="connsiteY151" fmla="*/ 401605 h 609685"/>
              <a:gd name="connsiteX152" fmla="*/ 246155 w 529238"/>
              <a:gd name="connsiteY152" fmla="*/ 376510 h 609685"/>
              <a:gd name="connsiteX153" fmla="*/ 208053 w 529238"/>
              <a:gd name="connsiteY153" fmla="*/ 351415 h 609685"/>
              <a:gd name="connsiteX154" fmla="*/ 179074 w 529238"/>
              <a:gd name="connsiteY154" fmla="*/ 452776 h 609685"/>
              <a:gd name="connsiteX155" fmla="*/ 145802 w 529238"/>
              <a:gd name="connsiteY155" fmla="*/ 569051 h 609685"/>
              <a:gd name="connsiteX156" fmla="*/ 361982 w 529238"/>
              <a:gd name="connsiteY156" fmla="*/ 569051 h 609685"/>
              <a:gd name="connsiteX157" fmla="*/ 264580 w 529238"/>
              <a:gd name="connsiteY157" fmla="*/ 507163 h 609685"/>
              <a:gd name="connsiteX158" fmla="*/ 185603 w 529238"/>
              <a:gd name="connsiteY158" fmla="*/ 557352 h 609685"/>
              <a:gd name="connsiteX159" fmla="*/ 180148 w 529238"/>
              <a:gd name="connsiteY159" fmla="*/ 558960 h 609685"/>
              <a:gd name="connsiteX160" fmla="*/ 171561 w 529238"/>
              <a:gd name="connsiteY160" fmla="*/ 554227 h 609685"/>
              <a:gd name="connsiteX161" fmla="*/ 174692 w 529238"/>
              <a:gd name="connsiteY161" fmla="*/ 540206 h 609685"/>
              <a:gd name="connsiteX162" fmla="*/ 245619 w 529238"/>
              <a:gd name="connsiteY162" fmla="*/ 495107 h 609685"/>
              <a:gd name="connsiteX163" fmla="*/ 179074 w 529238"/>
              <a:gd name="connsiteY163" fmla="*/ 452776 h 60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29238" h="609685">
                <a:moveTo>
                  <a:pt x="265475" y="0"/>
                </a:moveTo>
                <a:lnTo>
                  <a:pt x="265564" y="0"/>
                </a:lnTo>
                <a:cubicBezTo>
                  <a:pt x="269410" y="0"/>
                  <a:pt x="272898" y="2233"/>
                  <a:pt x="274598" y="5716"/>
                </a:cubicBezTo>
                <a:lnTo>
                  <a:pt x="322628" y="103326"/>
                </a:lnTo>
                <a:lnTo>
                  <a:pt x="521904" y="162982"/>
                </a:lnTo>
                <a:cubicBezTo>
                  <a:pt x="526823" y="164411"/>
                  <a:pt x="529864" y="169233"/>
                  <a:pt x="529059" y="174234"/>
                </a:cubicBezTo>
                <a:cubicBezTo>
                  <a:pt x="528344" y="179235"/>
                  <a:pt x="524051" y="182897"/>
                  <a:pt x="519042" y="182897"/>
                </a:cubicBezTo>
                <a:lnTo>
                  <a:pt x="498649" y="182897"/>
                </a:lnTo>
                <a:lnTo>
                  <a:pt x="498649" y="203258"/>
                </a:lnTo>
                <a:lnTo>
                  <a:pt x="519042" y="203258"/>
                </a:lnTo>
                <a:cubicBezTo>
                  <a:pt x="524677" y="203258"/>
                  <a:pt x="529238" y="207813"/>
                  <a:pt x="529238" y="213350"/>
                </a:cubicBezTo>
                <a:cubicBezTo>
                  <a:pt x="529238" y="218976"/>
                  <a:pt x="524677" y="223530"/>
                  <a:pt x="519042" y="223530"/>
                </a:cubicBezTo>
                <a:lnTo>
                  <a:pt x="457953" y="223530"/>
                </a:lnTo>
                <a:cubicBezTo>
                  <a:pt x="452318" y="223530"/>
                  <a:pt x="447757" y="218976"/>
                  <a:pt x="447757" y="213350"/>
                </a:cubicBezTo>
                <a:cubicBezTo>
                  <a:pt x="447757" y="207813"/>
                  <a:pt x="452318" y="203258"/>
                  <a:pt x="457953" y="203258"/>
                </a:cubicBezTo>
                <a:lnTo>
                  <a:pt x="478346" y="203258"/>
                </a:lnTo>
                <a:lnTo>
                  <a:pt x="478346" y="182897"/>
                </a:lnTo>
                <a:lnTo>
                  <a:pt x="346062" y="182897"/>
                </a:lnTo>
                <a:cubicBezTo>
                  <a:pt x="340427" y="182897"/>
                  <a:pt x="335865" y="178342"/>
                  <a:pt x="335865" y="172716"/>
                </a:cubicBezTo>
                <a:cubicBezTo>
                  <a:pt x="335865" y="167090"/>
                  <a:pt x="340427" y="162535"/>
                  <a:pt x="346062" y="162535"/>
                </a:cubicBezTo>
                <a:lnTo>
                  <a:pt x="449724" y="162535"/>
                </a:lnTo>
                <a:lnTo>
                  <a:pt x="325669" y="125384"/>
                </a:lnTo>
                <a:lnTo>
                  <a:pt x="325669" y="226120"/>
                </a:lnTo>
                <a:lnTo>
                  <a:pt x="521904" y="284972"/>
                </a:lnTo>
                <a:cubicBezTo>
                  <a:pt x="526823" y="286401"/>
                  <a:pt x="529864" y="291134"/>
                  <a:pt x="529059" y="296135"/>
                </a:cubicBezTo>
                <a:cubicBezTo>
                  <a:pt x="528344" y="301136"/>
                  <a:pt x="524051" y="304798"/>
                  <a:pt x="519042" y="304798"/>
                </a:cubicBezTo>
                <a:lnTo>
                  <a:pt x="498649" y="304798"/>
                </a:lnTo>
                <a:lnTo>
                  <a:pt x="498649" y="325159"/>
                </a:lnTo>
                <a:lnTo>
                  <a:pt x="519042" y="325159"/>
                </a:lnTo>
                <a:cubicBezTo>
                  <a:pt x="524677" y="325159"/>
                  <a:pt x="529238" y="329714"/>
                  <a:pt x="529238" y="335340"/>
                </a:cubicBezTo>
                <a:cubicBezTo>
                  <a:pt x="529238" y="340877"/>
                  <a:pt x="524677" y="345432"/>
                  <a:pt x="519042" y="345432"/>
                </a:cubicBezTo>
                <a:lnTo>
                  <a:pt x="457953" y="345432"/>
                </a:lnTo>
                <a:cubicBezTo>
                  <a:pt x="452318" y="345432"/>
                  <a:pt x="447757" y="340877"/>
                  <a:pt x="447757" y="335340"/>
                </a:cubicBezTo>
                <a:cubicBezTo>
                  <a:pt x="447757" y="329714"/>
                  <a:pt x="452318" y="325159"/>
                  <a:pt x="457953" y="325159"/>
                </a:cubicBezTo>
                <a:lnTo>
                  <a:pt x="478346" y="325159"/>
                </a:lnTo>
                <a:lnTo>
                  <a:pt x="478346" y="304798"/>
                </a:lnTo>
                <a:lnTo>
                  <a:pt x="346062" y="304798"/>
                </a:lnTo>
                <a:cubicBezTo>
                  <a:pt x="340427" y="304798"/>
                  <a:pt x="335865" y="300243"/>
                  <a:pt x="335865" y="294706"/>
                </a:cubicBezTo>
                <a:cubicBezTo>
                  <a:pt x="335865" y="289080"/>
                  <a:pt x="340427" y="284526"/>
                  <a:pt x="346062" y="284526"/>
                </a:cubicBezTo>
                <a:lnTo>
                  <a:pt x="449724" y="284526"/>
                </a:lnTo>
                <a:lnTo>
                  <a:pt x="325669" y="247375"/>
                </a:lnTo>
                <a:lnTo>
                  <a:pt x="325669" y="293278"/>
                </a:lnTo>
                <a:lnTo>
                  <a:pt x="404556" y="569051"/>
                </a:lnTo>
                <a:lnTo>
                  <a:pt x="437650" y="569051"/>
                </a:lnTo>
                <a:cubicBezTo>
                  <a:pt x="443285" y="569051"/>
                  <a:pt x="447757" y="573606"/>
                  <a:pt x="447757" y="579143"/>
                </a:cubicBezTo>
                <a:lnTo>
                  <a:pt x="447757" y="599504"/>
                </a:lnTo>
                <a:cubicBezTo>
                  <a:pt x="447757" y="605131"/>
                  <a:pt x="443285" y="609685"/>
                  <a:pt x="437650" y="609685"/>
                </a:cubicBezTo>
                <a:cubicBezTo>
                  <a:pt x="432015" y="609685"/>
                  <a:pt x="427454" y="605131"/>
                  <a:pt x="427454" y="599504"/>
                </a:cubicBezTo>
                <a:lnTo>
                  <a:pt x="427454" y="589324"/>
                </a:lnTo>
                <a:lnTo>
                  <a:pt x="396865" y="589324"/>
                </a:lnTo>
                <a:lnTo>
                  <a:pt x="132296" y="589324"/>
                </a:lnTo>
                <a:lnTo>
                  <a:pt x="101797" y="589324"/>
                </a:lnTo>
                <a:lnTo>
                  <a:pt x="101797" y="599504"/>
                </a:lnTo>
                <a:cubicBezTo>
                  <a:pt x="101797" y="605131"/>
                  <a:pt x="97235" y="609685"/>
                  <a:pt x="91600" y="609685"/>
                </a:cubicBezTo>
                <a:cubicBezTo>
                  <a:pt x="85966" y="609685"/>
                  <a:pt x="81404" y="605131"/>
                  <a:pt x="81404" y="599504"/>
                </a:cubicBezTo>
                <a:lnTo>
                  <a:pt x="81404" y="579143"/>
                </a:lnTo>
                <a:cubicBezTo>
                  <a:pt x="81404" y="573606"/>
                  <a:pt x="85966" y="569051"/>
                  <a:pt x="91600" y="569051"/>
                </a:cubicBezTo>
                <a:lnTo>
                  <a:pt x="124604" y="569051"/>
                </a:lnTo>
                <a:lnTo>
                  <a:pt x="200272" y="304798"/>
                </a:lnTo>
                <a:lnTo>
                  <a:pt x="50904" y="304798"/>
                </a:lnTo>
                <a:lnTo>
                  <a:pt x="50904" y="325159"/>
                </a:lnTo>
                <a:lnTo>
                  <a:pt x="71297" y="325159"/>
                </a:lnTo>
                <a:cubicBezTo>
                  <a:pt x="76843" y="325159"/>
                  <a:pt x="81404" y="329714"/>
                  <a:pt x="81404" y="335340"/>
                </a:cubicBezTo>
                <a:cubicBezTo>
                  <a:pt x="81404" y="340877"/>
                  <a:pt x="76843" y="345432"/>
                  <a:pt x="71297" y="345432"/>
                </a:cubicBezTo>
                <a:lnTo>
                  <a:pt x="10209" y="345432"/>
                </a:lnTo>
                <a:cubicBezTo>
                  <a:pt x="4574" y="345432"/>
                  <a:pt x="12" y="340877"/>
                  <a:pt x="12" y="335340"/>
                </a:cubicBezTo>
                <a:cubicBezTo>
                  <a:pt x="12" y="329714"/>
                  <a:pt x="4574" y="325159"/>
                  <a:pt x="10209" y="325159"/>
                </a:cubicBezTo>
                <a:lnTo>
                  <a:pt x="30512" y="325159"/>
                </a:lnTo>
                <a:lnTo>
                  <a:pt x="30512" y="304798"/>
                </a:lnTo>
                <a:lnTo>
                  <a:pt x="10209" y="304798"/>
                </a:lnTo>
                <a:cubicBezTo>
                  <a:pt x="5110" y="304798"/>
                  <a:pt x="817" y="301136"/>
                  <a:pt x="102" y="296135"/>
                </a:cubicBezTo>
                <a:cubicBezTo>
                  <a:pt x="-614" y="291134"/>
                  <a:pt x="2517" y="286312"/>
                  <a:pt x="7346" y="284883"/>
                </a:cubicBezTo>
                <a:lnTo>
                  <a:pt x="180326" y="234068"/>
                </a:lnTo>
                <a:cubicBezTo>
                  <a:pt x="185782" y="232550"/>
                  <a:pt x="191417" y="235587"/>
                  <a:pt x="192938" y="241034"/>
                </a:cubicBezTo>
                <a:cubicBezTo>
                  <a:pt x="194548" y="246392"/>
                  <a:pt x="191507" y="252019"/>
                  <a:pt x="186051" y="253626"/>
                </a:cubicBezTo>
                <a:lnTo>
                  <a:pt x="80867" y="284526"/>
                </a:lnTo>
                <a:lnTo>
                  <a:pt x="203581" y="284526"/>
                </a:lnTo>
                <a:lnTo>
                  <a:pt x="203581" y="182897"/>
                </a:lnTo>
                <a:lnTo>
                  <a:pt x="50904" y="182897"/>
                </a:lnTo>
                <a:lnTo>
                  <a:pt x="50904" y="203258"/>
                </a:lnTo>
                <a:lnTo>
                  <a:pt x="71297" y="203258"/>
                </a:lnTo>
                <a:cubicBezTo>
                  <a:pt x="76843" y="203258"/>
                  <a:pt x="81404" y="207813"/>
                  <a:pt x="81404" y="213350"/>
                </a:cubicBezTo>
                <a:cubicBezTo>
                  <a:pt x="81404" y="218976"/>
                  <a:pt x="76843" y="223530"/>
                  <a:pt x="71297" y="223530"/>
                </a:cubicBezTo>
                <a:lnTo>
                  <a:pt x="10209" y="223530"/>
                </a:lnTo>
                <a:cubicBezTo>
                  <a:pt x="4574" y="223530"/>
                  <a:pt x="12" y="218976"/>
                  <a:pt x="12" y="213350"/>
                </a:cubicBezTo>
                <a:cubicBezTo>
                  <a:pt x="12" y="207813"/>
                  <a:pt x="4574" y="203258"/>
                  <a:pt x="10209" y="203258"/>
                </a:cubicBezTo>
                <a:lnTo>
                  <a:pt x="30512" y="203258"/>
                </a:lnTo>
                <a:lnTo>
                  <a:pt x="30512" y="182897"/>
                </a:lnTo>
                <a:lnTo>
                  <a:pt x="10209" y="182897"/>
                </a:lnTo>
                <a:cubicBezTo>
                  <a:pt x="5110" y="182897"/>
                  <a:pt x="817" y="179146"/>
                  <a:pt x="102" y="174145"/>
                </a:cubicBezTo>
                <a:cubicBezTo>
                  <a:pt x="-614" y="169144"/>
                  <a:pt x="2517" y="164411"/>
                  <a:pt x="7346" y="162982"/>
                </a:cubicBezTo>
                <a:lnTo>
                  <a:pt x="180326" y="112167"/>
                </a:lnTo>
                <a:cubicBezTo>
                  <a:pt x="185782" y="110560"/>
                  <a:pt x="191417" y="113685"/>
                  <a:pt x="192938" y="119044"/>
                </a:cubicBezTo>
                <a:cubicBezTo>
                  <a:pt x="194548" y="124491"/>
                  <a:pt x="191507" y="130117"/>
                  <a:pt x="186051" y="131636"/>
                </a:cubicBezTo>
                <a:lnTo>
                  <a:pt x="80867" y="162535"/>
                </a:lnTo>
                <a:lnTo>
                  <a:pt x="203581" y="162535"/>
                </a:lnTo>
                <a:lnTo>
                  <a:pt x="203581" y="111810"/>
                </a:lnTo>
                <a:cubicBezTo>
                  <a:pt x="203581" y="111631"/>
                  <a:pt x="203581" y="111542"/>
                  <a:pt x="203581" y="111453"/>
                </a:cubicBezTo>
                <a:cubicBezTo>
                  <a:pt x="203671" y="110738"/>
                  <a:pt x="203850" y="110113"/>
                  <a:pt x="204028" y="109488"/>
                </a:cubicBezTo>
                <a:cubicBezTo>
                  <a:pt x="204207" y="108773"/>
                  <a:pt x="204297" y="108148"/>
                  <a:pt x="204565" y="107523"/>
                </a:cubicBezTo>
                <a:cubicBezTo>
                  <a:pt x="204655" y="107434"/>
                  <a:pt x="204565" y="107255"/>
                  <a:pt x="204655" y="107166"/>
                </a:cubicBezTo>
                <a:lnTo>
                  <a:pt x="256352" y="5537"/>
                </a:lnTo>
                <a:cubicBezTo>
                  <a:pt x="258141" y="2143"/>
                  <a:pt x="261629" y="0"/>
                  <a:pt x="265475" y="0"/>
                </a:cubicBezTo>
                <a:close/>
                <a:moveTo>
                  <a:pt x="265296" y="32864"/>
                </a:moveTo>
                <a:lnTo>
                  <a:pt x="230324" y="101629"/>
                </a:lnTo>
                <a:lnTo>
                  <a:pt x="274777" y="101629"/>
                </a:lnTo>
                <a:cubicBezTo>
                  <a:pt x="280412" y="101629"/>
                  <a:pt x="284973" y="106184"/>
                  <a:pt x="284973" y="111810"/>
                </a:cubicBezTo>
                <a:cubicBezTo>
                  <a:pt x="284973" y="117347"/>
                  <a:pt x="280412" y="121901"/>
                  <a:pt x="274777" y="121901"/>
                </a:cubicBezTo>
                <a:lnTo>
                  <a:pt x="223884" y="121901"/>
                </a:lnTo>
                <a:lnTo>
                  <a:pt x="223884" y="162535"/>
                </a:lnTo>
                <a:lnTo>
                  <a:pt x="284973" y="162535"/>
                </a:lnTo>
                <a:cubicBezTo>
                  <a:pt x="290608" y="162535"/>
                  <a:pt x="295169" y="167090"/>
                  <a:pt x="295169" y="172716"/>
                </a:cubicBezTo>
                <a:cubicBezTo>
                  <a:pt x="295169" y="178342"/>
                  <a:pt x="290608" y="182897"/>
                  <a:pt x="284973" y="182897"/>
                </a:cubicBezTo>
                <a:lnTo>
                  <a:pt x="223884" y="182897"/>
                </a:lnTo>
                <a:lnTo>
                  <a:pt x="223884" y="223530"/>
                </a:lnTo>
                <a:lnTo>
                  <a:pt x="284973" y="223530"/>
                </a:lnTo>
                <a:cubicBezTo>
                  <a:pt x="290608" y="223530"/>
                  <a:pt x="295169" y="228085"/>
                  <a:pt x="295169" y="233711"/>
                </a:cubicBezTo>
                <a:cubicBezTo>
                  <a:pt x="295169" y="239337"/>
                  <a:pt x="290608" y="243892"/>
                  <a:pt x="284973" y="243892"/>
                </a:cubicBezTo>
                <a:lnTo>
                  <a:pt x="223884" y="243892"/>
                </a:lnTo>
                <a:lnTo>
                  <a:pt x="223884" y="284526"/>
                </a:lnTo>
                <a:lnTo>
                  <a:pt x="284973" y="284526"/>
                </a:lnTo>
                <a:cubicBezTo>
                  <a:pt x="290608" y="284526"/>
                  <a:pt x="295169" y="289080"/>
                  <a:pt x="295169" y="294706"/>
                </a:cubicBezTo>
                <a:cubicBezTo>
                  <a:pt x="295169" y="300243"/>
                  <a:pt x="290608" y="304798"/>
                  <a:pt x="284973" y="304798"/>
                </a:cubicBezTo>
                <a:lnTo>
                  <a:pt x="221380" y="304798"/>
                </a:lnTo>
                <a:lnTo>
                  <a:pt x="213956" y="330964"/>
                </a:lnTo>
                <a:lnTo>
                  <a:pt x="270215" y="368026"/>
                </a:lnTo>
                <a:cubicBezTo>
                  <a:pt x="270215" y="368026"/>
                  <a:pt x="270215" y="368115"/>
                  <a:pt x="270305" y="368115"/>
                </a:cubicBezTo>
                <a:lnTo>
                  <a:pt x="338817" y="413303"/>
                </a:lnTo>
                <a:lnTo>
                  <a:pt x="321107" y="351415"/>
                </a:lnTo>
                <a:lnTo>
                  <a:pt x="301073" y="364632"/>
                </a:lnTo>
                <a:cubicBezTo>
                  <a:pt x="299373" y="365793"/>
                  <a:pt x="297405" y="366329"/>
                  <a:pt x="295527" y="366329"/>
                </a:cubicBezTo>
                <a:cubicBezTo>
                  <a:pt x="292218" y="366329"/>
                  <a:pt x="288998" y="364722"/>
                  <a:pt x="287030" y="361774"/>
                </a:cubicBezTo>
                <a:cubicBezTo>
                  <a:pt x="283900" y="357131"/>
                  <a:pt x="285241" y="350790"/>
                  <a:pt x="289892" y="347664"/>
                </a:cubicBezTo>
                <a:lnTo>
                  <a:pt x="315294" y="330964"/>
                </a:lnTo>
                <a:lnTo>
                  <a:pt x="305724" y="297475"/>
                </a:lnTo>
                <a:cubicBezTo>
                  <a:pt x="305455" y="296582"/>
                  <a:pt x="305276" y="295600"/>
                  <a:pt x="305276" y="294706"/>
                </a:cubicBezTo>
                <a:lnTo>
                  <a:pt x="305276" y="114132"/>
                </a:lnTo>
                <a:lnTo>
                  <a:pt x="265296" y="32864"/>
                </a:lnTo>
                <a:close/>
                <a:moveTo>
                  <a:pt x="208053" y="351415"/>
                </a:moveTo>
                <a:lnTo>
                  <a:pt x="184888" y="432415"/>
                </a:lnTo>
                <a:lnTo>
                  <a:pt x="379781" y="556191"/>
                </a:lnTo>
                <a:lnTo>
                  <a:pt x="350176" y="452776"/>
                </a:lnTo>
                <a:lnTo>
                  <a:pt x="300446" y="484390"/>
                </a:lnTo>
                <a:cubicBezTo>
                  <a:pt x="298747" y="485462"/>
                  <a:pt x="296779" y="485998"/>
                  <a:pt x="294991" y="485998"/>
                </a:cubicBezTo>
                <a:cubicBezTo>
                  <a:pt x="291592" y="485998"/>
                  <a:pt x="288282" y="484390"/>
                  <a:pt x="286315" y="481354"/>
                </a:cubicBezTo>
                <a:cubicBezTo>
                  <a:pt x="283363" y="476531"/>
                  <a:pt x="284705" y="470280"/>
                  <a:pt x="289445" y="467244"/>
                </a:cubicBezTo>
                <a:lnTo>
                  <a:pt x="337475" y="436791"/>
                </a:lnTo>
                <a:lnTo>
                  <a:pt x="264580" y="388745"/>
                </a:lnTo>
                <a:lnTo>
                  <a:pt x="219323" y="418572"/>
                </a:lnTo>
                <a:cubicBezTo>
                  <a:pt x="217624" y="419733"/>
                  <a:pt x="215656" y="420269"/>
                  <a:pt x="213778" y="420269"/>
                </a:cubicBezTo>
                <a:cubicBezTo>
                  <a:pt x="210468" y="420269"/>
                  <a:pt x="207159" y="418662"/>
                  <a:pt x="205281" y="415715"/>
                </a:cubicBezTo>
                <a:cubicBezTo>
                  <a:pt x="202150" y="410982"/>
                  <a:pt x="203402" y="404730"/>
                  <a:pt x="208143" y="401605"/>
                </a:cubicBezTo>
                <a:lnTo>
                  <a:pt x="246155" y="376510"/>
                </a:lnTo>
                <a:lnTo>
                  <a:pt x="208053" y="351415"/>
                </a:lnTo>
                <a:close/>
                <a:moveTo>
                  <a:pt x="179074" y="452776"/>
                </a:moveTo>
                <a:lnTo>
                  <a:pt x="145802" y="569051"/>
                </a:lnTo>
                <a:lnTo>
                  <a:pt x="361982" y="569051"/>
                </a:lnTo>
                <a:lnTo>
                  <a:pt x="264580" y="507163"/>
                </a:lnTo>
                <a:lnTo>
                  <a:pt x="185603" y="557352"/>
                </a:lnTo>
                <a:cubicBezTo>
                  <a:pt x="183904" y="558424"/>
                  <a:pt x="182026" y="558960"/>
                  <a:pt x="180148" y="558960"/>
                </a:cubicBezTo>
                <a:cubicBezTo>
                  <a:pt x="176749" y="558960"/>
                  <a:pt x="173529" y="557263"/>
                  <a:pt x="171561" y="554227"/>
                </a:cubicBezTo>
                <a:cubicBezTo>
                  <a:pt x="168520" y="549494"/>
                  <a:pt x="169951" y="543242"/>
                  <a:pt x="174692" y="540206"/>
                </a:cubicBezTo>
                <a:lnTo>
                  <a:pt x="245619" y="495107"/>
                </a:lnTo>
                <a:lnTo>
                  <a:pt x="179074" y="4527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5289347" y="2036389"/>
            <a:ext cx="566923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2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02</a:t>
            </a:r>
            <a:endParaRPr lang="zh-CN" altLang="en-US" sz="2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7106161" y="2897706"/>
            <a:ext cx="566923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22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1"/>
                </a:gradFill>
                <a:cs typeface="+mn-cs"/>
              </a:rPr>
              <a:t>04</a:t>
            </a:r>
            <a:endParaRPr lang="zh-CN" altLang="en-US" sz="22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4445154" y="2887431"/>
            <a:ext cx="566923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2200" dirty="0">
                <a:gradFill>
                  <a:gsLst>
                    <a:gs pos="16000">
                      <a:srgbClr val="0071C1"/>
                    </a:gs>
                    <a:gs pos="100000">
                      <a:srgbClr val="00A0FE"/>
                    </a:gs>
                  </a:gsLst>
                  <a:lin ang="5400000" scaled="1"/>
                </a:gradFill>
                <a:cs typeface="+mn-cs"/>
              </a:rPr>
              <a:t>01</a:t>
            </a:r>
            <a:endParaRPr lang="zh-CN" altLang="en-US" sz="2200" dirty="0">
              <a:gradFill>
                <a:gsLst>
                  <a:gs pos="16000">
                    <a:srgbClr val="0071C1"/>
                  </a:gs>
                  <a:gs pos="100000">
                    <a:srgbClr val="00A0FE"/>
                  </a:gs>
                </a:gsLst>
                <a:lin ang="5400000" scaled="1"/>
              </a:gradFill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6323613" y="2032964"/>
            <a:ext cx="566923" cy="45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2200" dirty="0">
                <a:gradFill>
                  <a:gsLst>
                    <a:gs pos="16000">
                      <a:srgbClr val="0071C1"/>
                    </a:gs>
                    <a:gs pos="100000">
                      <a:srgbClr val="00A0FE"/>
                    </a:gs>
                  </a:gsLst>
                  <a:lin ang="5400000" scaled="1"/>
                </a:gradFill>
                <a:cs typeface="+mn-cs"/>
              </a:rPr>
              <a:t>03</a:t>
            </a:r>
            <a:endParaRPr lang="zh-CN" altLang="en-US" sz="2200" dirty="0">
              <a:gradFill>
                <a:gsLst>
                  <a:gs pos="16000">
                    <a:srgbClr val="0071C1"/>
                  </a:gs>
                  <a:gs pos="100000">
                    <a:srgbClr val="00A0FE"/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273" y="287858"/>
            <a:ext cx="3075611" cy="677428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76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岗位工作概述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420654" y="350949"/>
              <a:ext cx="548579" cy="548579"/>
              <a:chOff x="2451475" y="381772"/>
              <a:chExt cx="645644" cy="64564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451475" y="381772"/>
                <a:ext cx="645644" cy="645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477641" y="499731"/>
                <a:ext cx="597093" cy="434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01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sp>
        <p:nvSpPr>
          <p:cNvPr id="10" name="矩形: 圆顶角 9"/>
          <p:cNvSpPr/>
          <p:nvPr/>
        </p:nvSpPr>
        <p:spPr>
          <a:xfrm rot="5400000">
            <a:off x="2280188" y="3120971"/>
            <a:ext cx="1472339" cy="6032715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17" name="矩形: 圆角 16"/>
          <p:cNvSpPr/>
          <p:nvPr/>
        </p:nvSpPr>
        <p:spPr>
          <a:xfrm>
            <a:off x="1083997" y="1510748"/>
            <a:ext cx="3876134" cy="4682778"/>
          </a:xfrm>
          <a:prstGeom prst="roundRect">
            <a:avLst>
              <a:gd name="adj" fmla="val 547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" r="25428" b="31080"/>
          <a:stretch>
            <a:fillRect/>
          </a:stretch>
        </p:blipFill>
        <p:spPr>
          <a:xfrm flipH="1">
            <a:off x="1143505" y="1553597"/>
            <a:ext cx="3763618" cy="2263029"/>
          </a:xfrm>
          <a:prstGeom prst="round2SameRect">
            <a:avLst>
              <a:gd name="adj1" fmla="val 6366"/>
              <a:gd name="adj2" fmla="val 0"/>
            </a:avLst>
          </a:prstGeom>
        </p:spPr>
      </p:pic>
      <p:sp>
        <p:nvSpPr>
          <p:cNvPr id="20" name="文本框 19"/>
          <p:cNvSpPr txBox="1"/>
          <p:nvPr/>
        </p:nvSpPr>
        <p:spPr>
          <a:xfrm>
            <a:off x="1500608" y="4692616"/>
            <a:ext cx="3220984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25291" y="4241999"/>
            <a:ext cx="2374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/>
            <a:r>
              <a:rPr lang="zh-CN" altLang="en-US" sz="2200" dirty="0"/>
              <a:t>岗位工作概述</a:t>
            </a:r>
            <a:endParaRPr lang="zh-CN" altLang="en-US" sz="2200" dirty="0"/>
          </a:p>
        </p:txBody>
      </p:sp>
      <p:sp>
        <p:nvSpPr>
          <p:cNvPr id="22" name="椭圆 21"/>
          <p:cNvSpPr/>
          <p:nvPr/>
        </p:nvSpPr>
        <p:spPr>
          <a:xfrm>
            <a:off x="6344526" y="3245260"/>
            <a:ext cx="960642" cy="956121"/>
          </a:xfrm>
          <a:prstGeom prst="ellipse">
            <a:avLst/>
          </a:prstGeom>
          <a:solidFill>
            <a:srgbClr val="008ADC">
              <a:alpha val="23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8" name="椭圆 27"/>
          <p:cNvSpPr/>
          <p:nvPr/>
        </p:nvSpPr>
        <p:spPr>
          <a:xfrm>
            <a:off x="6423371" y="3323734"/>
            <a:ext cx="802952" cy="799173"/>
          </a:xfrm>
          <a:prstGeom prst="ellipse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/>
          </a:p>
        </p:txBody>
      </p:sp>
      <p:sp>
        <p:nvSpPr>
          <p:cNvPr id="25" name="椭圆 24"/>
          <p:cNvSpPr/>
          <p:nvPr/>
        </p:nvSpPr>
        <p:spPr>
          <a:xfrm>
            <a:off x="6344526" y="1638433"/>
            <a:ext cx="960642" cy="956121"/>
          </a:xfrm>
          <a:prstGeom prst="ellipse">
            <a:avLst/>
          </a:prstGeom>
          <a:solidFill>
            <a:srgbClr val="008ADC">
              <a:alpha val="23000"/>
            </a:srgb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30" name="椭圆 29"/>
          <p:cNvSpPr/>
          <p:nvPr/>
        </p:nvSpPr>
        <p:spPr>
          <a:xfrm>
            <a:off x="6423371" y="1716907"/>
            <a:ext cx="802952" cy="799173"/>
          </a:xfrm>
          <a:prstGeom prst="ellipse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900"/>
          </a:p>
        </p:txBody>
      </p:sp>
      <p:sp>
        <p:nvSpPr>
          <p:cNvPr id="31" name="pen_175390"/>
          <p:cNvSpPr/>
          <p:nvPr/>
        </p:nvSpPr>
        <p:spPr>
          <a:xfrm>
            <a:off x="6665614" y="1913084"/>
            <a:ext cx="299702" cy="406821"/>
          </a:xfrm>
          <a:custGeom>
            <a:avLst/>
            <a:gdLst>
              <a:gd name="T0" fmla="*/ 7386 w 7466"/>
              <a:gd name="T1" fmla="*/ 1840 h 10134"/>
              <a:gd name="T2" fmla="*/ 5333 w 7466"/>
              <a:gd name="T3" fmla="*/ 54 h 10134"/>
              <a:gd name="T4" fmla="*/ 5173 w 7466"/>
              <a:gd name="T5" fmla="*/ 0 h 10134"/>
              <a:gd name="T6" fmla="*/ 2293 w 7466"/>
              <a:gd name="T7" fmla="*/ 0 h 10134"/>
              <a:gd name="T8" fmla="*/ 2106 w 7466"/>
              <a:gd name="T9" fmla="*/ 54 h 10134"/>
              <a:gd name="T10" fmla="*/ 80 w 7466"/>
              <a:gd name="T11" fmla="*/ 1814 h 10134"/>
              <a:gd name="T12" fmla="*/ 0 w 7466"/>
              <a:gd name="T13" fmla="*/ 2027 h 10134"/>
              <a:gd name="T14" fmla="*/ 0 w 7466"/>
              <a:gd name="T15" fmla="*/ 4640 h 10134"/>
              <a:gd name="T16" fmla="*/ 53 w 7466"/>
              <a:gd name="T17" fmla="*/ 4827 h 10134"/>
              <a:gd name="T18" fmla="*/ 1786 w 7466"/>
              <a:gd name="T19" fmla="*/ 6827 h 10134"/>
              <a:gd name="T20" fmla="*/ 2266 w 7466"/>
              <a:gd name="T21" fmla="*/ 8027 h 10134"/>
              <a:gd name="T22" fmla="*/ 1866 w 7466"/>
              <a:gd name="T23" fmla="*/ 8027 h 10134"/>
              <a:gd name="T24" fmla="*/ 1866 w 7466"/>
              <a:gd name="T25" fmla="*/ 8560 h 10134"/>
              <a:gd name="T26" fmla="*/ 5600 w 7466"/>
              <a:gd name="T27" fmla="*/ 8560 h 10134"/>
              <a:gd name="T28" fmla="*/ 5600 w 7466"/>
              <a:gd name="T29" fmla="*/ 8027 h 10134"/>
              <a:gd name="T30" fmla="*/ 5200 w 7466"/>
              <a:gd name="T31" fmla="*/ 8027 h 10134"/>
              <a:gd name="T32" fmla="*/ 5680 w 7466"/>
              <a:gd name="T33" fmla="*/ 6827 h 10134"/>
              <a:gd name="T34" fmla="*/ 7413 w 7466"/>
              <a:gd name="T35" fmla="*/ 4827 h 10134"/>
              <a:gd name="T36" fmla="*/ 7466 w 7466"/>
              <a:gd name="T37" fmla="*/ 4640 h 10134"/>
              <a:gd name="T38" fmla="*/ 7466 w 7466"/>
              <a:gd name="T39" fmla="*/ 2027 h 10134"/>
              <a:gd name="T40" fmla="*/ 7386 w 7466"/>
              <a:gd name="T41" fmla="*/ 1840 h 10134"/>
              <a:gd name="T42" fmla="*/ 3733 w 7466"/>
              <a:gd name="T43" fmla="*/ 5787 h 10134"/>
              <a:gd name="T44" fmla="*/ 3013 w 7466"/>
              <a:gd name="T45" fmla="*/ 4667 h 10134"/>
              <a:gd name="T46" fmla="*/ 4426 w 7466"/>
              <a:gd name="T47" fmla="*/ 4667 h 10134"/>
              <a:gd name="T48" fmla="*/ 3733 w 7466"/>
              <a:gd name="T49" fmla="*/ 5787 h 10134"/>
              <a:gd name="T50" fmla="*/ 6933 w 7466"/>
              <a:gd name="T51" fmla="*/ 4534 h 10134"/>
              <a:gd name="T52" fmla="*/ 5226 w 7466"/>
              <a:gd name="T53" fmla="*/ 6480 h 10134"/>
              <a:gd name="T54" fmla="*/ 5173 w 7466"/>
              <a:gd name="T55" fmla="*/ 6560 h 10134"/>
              <a:gd name="T56" fmla="*/ 4613 w 7466"/>
              <a:gd name="T57" fmla="*/ 8000 h 10134"/>
              <a:gd name="T58" fmla="*/ 4000 w 7466"/>
              <a:gd name="T59" fmla="*/ 8000 h 10134"/>
              <a:gd name="T60" fmla="*/ 4000 w 7466"/>
              <a:gd name="T61" fmla="*/ 6347 h 10134"/>
              <a:gd name="T62" fmla="*/ 5146 w 7466"/>
              <a:gd name="T63" fmla="*/ 4534 h 10134"/>
              <a:gd name="T64" fmla="*/ 5146 w 7466"/>
              <a:gd name="T65" fmla="*/ 4267 h 10134"/>
              <a:gd name="T66" fmla="*/ 4906 w 7466"/>
              <a:gd name="T67" fmla="*/ 4134 h 10134"/>
              <a:gd name="T68" fmla="*/ 2506 w 7466"/>
              <a:gd name="T69" fmla="*/ 4134 h 10134"/>
              <a:gd name="T70" fmla="*/ 2266 w 7466"/>
              <a:gd name="T71" fmla="*/ 4267 h 10134"/>
              <a:gd name="T72" fmla="*/ 2266 w 7466"/>
              <a:gd name="T73" fmla="*/ 4534 h 10134"/>
              <a:gd name="T74" fmla="*/ 3413 w 7466"/>
              <a:gd name="T75" fmla="*/ 6347 h 10134"/>
              <a:gd name="T76" fmla="*/ 3413 w 7466"/>
              <a:gd name="T77" fmla="*/ 8000 h 10134"/>
              <a:gd name="T78" fmla="*/ 2800 w 7466"/>
              <a:gd name="T79" fmla="*/ 8000 h 10134"/>
              <a:gd name="T80" fmla="*/ 2240 w 7466"/>
              <a:gd name="T81" fmla="*/ 6560 h 10134"/>
              <a:gd name="T82" fmla="*/ 2186 w 7466"/>
              <a:gd name="T83" fmla="*/ 6480 h 10134"/>
              <a:gd name="T84" fmla="*/ 533 w 7466"/>
              <a:gd name="T85" fmla="*/ 4534 h 10134"/>
              <a:gd name="T86" fmla="*/ 533 w 7466"/>
              <a:gd name="T87" fmla="*/ 2160 h 10134"/>
              <a:gd name="T88" fmla="*/ 2400 w 7466"/>
              <a:gd name="T89" fmla="*/ 534 h 10134"/>
              <a:gd name="T90" fmla="*/ 5066 w 7466"/>
              <a:gd name="T91" fmla="*/ 534 h 10134"/>
              <a:gd name="T92" fmla="*/ 6933 w 7466"/>
              <a:gd name="T93" fmla="*/ 2160 h 10134"/>
              <a:gd name="T94" fmla="*/ 6933 w 7466"/>
              <a:gd name="T95" fmla="*/ 4534 h 10134"/>
              <a:gd name="T96" fmla="*/ 2133 w 7466"/>
              <a:gd name="T97" fmla="*/ 8800 h 10134"/>
              <a:gd name="T98" fmla="*/ 5333 w 7466"/>
              <a:gd name="T99" fmla="*/ 8800 h 10134"/>
              <a:gd name="T100" fmla="*/ 5333 w 7466"/>
              <a:gd name="T101" fmla="*/ 9334 h 10134"/>
              <a:gd name="T102" fmla="*/ 2133 w 7466"/>
              <a:gd name="T103" fmla="*/ 9334 h 10134"/>
              <a:gd name="T104" fmla="*/ 2133 w 7466"/>
              <a:gd name="T105" fmla="*/ 8800 h 10134"/>
              <a:gd name="T106" fmla="*/ 2666 w 7466"/>
              <a:gd name="T107" fmla="*/ 9600 h 10134"/>
              <a:gd name="T108" fmla="*/ 4800 w 7466"/>
              <a:gd name="T109" fmla="*/ 9600 h 10134"/>
              <a:gd name="T110" fmla="*/ 4800 w 7466"/>
              <a:gd name="T111" fmla="*/ 10134 h 10134"/>
              <a:gd name="T112" fmla="*/ 2666 w 7466"/>
              <a:gd name="T113" fmla="*/ 10134 h 10134"/>
              <a:gd name="T114" fmla="*/ 2666 w 7466"/>
              <a:gd name="T115" fmla="*/ 9600 h 10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66" h="10134">
                <a:moveTo>
                  <a:pt x="7386" y="1840"/>
                </a:moveTo>
                <a:lnTo>
                  <a:pt x="5333" y="54"/>
                </a:lnTo>
                <a:cubicBezTo>
                  <a:pt x="5306" y="27"/>
                  <a:pt x="5226" y="0"/>
                  <a:pt x="5173" y="0"/>
                </a:cubicBezTo>
                <a:lnTo>
                  <a:pt x="2293" y="0"/>
                </a:lnTo>
                <a:cubicBezTo>
                  <a:pt x="2240" y="0"/>
                  <a:pt x="2160" y="27"/>
                  <a:pt x="2106" y="54"/>
                </a:cubicBezTo>
                <a:lnTo>
                  <a:pt x="80" y="1814"/>
                </a:lnTo>
                <a:cubicBezTo>
                  <a:pt x="26" y="1867"/>
                  <a:pt x="0" y="1947"/>
                  <a:pt x="0" y="2027"/>
                </a:cubicBezTo>
                <a:lnTo>
                  <a:pt x="0" y="4640"/>
                </a:lnTo>
                <a:cubicBezTo>
                  <a:pt x="0" y="4694"/>
                  <a:pt x="26" y="4774"/>
                  <a:pt x="53" y="4827"/>
                </a:cubicBezTo>
                <a:lnTo>
                  <a:pt x="1786" y="6827"/>
                </a:lnTo>
                <a:lnTo>
                  <a:pt x="2266" y="8027"/>
                </a:lnTo>
                <a:lnTo>
                  <a:pt x="1866" y="8027"/>
                </a:lnTo>
                <a:lnTo>
                  <a:pt x="1866" y="8560"/>
                </a:lnTo>
                <a:lnTo>
                  <a:pt x="5600" y="8560"/>
                </a:lnTo>
                <a:lnTo>
                  <a:pt x="5600" y="8027"/>
                </a:lnTo>
                <a:lnTo>
                  <a:pt x="5200" y="8027"/>
                </a:lnTo>
                <a:lnTo>
                  <a:pt x="5680" y="6827"/>
                </a:lnTo>
                <a:lnTo>
                  <a:pt x="7413" y="4827"/>
                </a:lnTo>
                <a:cubicBezTo>
                  <a:pt x="7466" y="4774"/>
                  <a:pt x="7466" y="4720"/>
                  <a:pt x="7466" y="4640"/>
                </a:cubicBezTo>
                <a:lnTo>
                  <a:pt x="7466" y="2027"/>
                </a:lnTo>
                <a:cubicBezTo>
                  <a:pt x="7466" y="1947"/>
                  <a:pt x="7440" y="1867"/>
                  <a:pt x="7386" y="1840"/>
                </a:cubicBezTo>
                <a:close/>
                <a:moveTo>
                  <a:pt x="3733" y="5787"/>
                </a:moveTo>
                <a:lnTo>
                  <a:pt x="3013" y="4667"/>
                </a:lnTo>
                <a:lnTo>
                  <a:pt x="4426" y="4667"/>
                </a:lnTo>
                <a:lnTo>
                  <a:pt x="3733" y="5787"/>
                </a:lnTo>
                <a:close/>
                <a:moveTo>
                  <a:pt x="6933" y="4534"/>
                </a:moveTo>
                <a:lnTo>
                  <a:pt x="5226" y="6480"/>
                </a:lnTo>
                <a:cubicBezTo>
                  <a:pt x="5200" y="6507"/>
                  <a:pt x="5200" y="6534"/>
                  <a:pt x="5173" y="6560"/>
                </a:cubicBezTo>
                <a:lnTo>
                  <a:pt x="4613" y="8000"/>
                </a:lnTo>
                <a:lnTo>
                  <a:pt x="4000" y="8000"/>
                </a:lnTo>
                <a:lnTo>
                  <a:pt x="4000" y="6347"/>
                </a:lnTo>
                <a:lnTo>
                  <a:pt x="5146" y="4534"/>
                </a:lnTo>
                <a:cubicBezTo>
                  <a:pt x="5200" y="4454"/>
                  <a:pt x="5200" y="4347"/>
                  <a:pt x="5146" y="4267"/>
                </a:cubicBezTo>
                <a:cubicBezTo>
                  <a:pt x="5093" y="4187"/>
                  <a:pt x="5013" y="4134"/>
                  <a:pt x="4906" y="4134"/>
                </a:cubicBezTo>
                <a:lnTo>
                  <a:pt x="2506" y="4134"/>
                </a:lnTo>
                <a:cubicBezTo>
                  <a:pt x="2400" y="4134"/>
                  <a:pt x="2320" y="4187"/>
                  <a:pt x="2266" y="4267"/>
                </a:cubicBezTo>
                <a:cubicBezTo>
                  <a:pt x="2213" y="4347"/>
                  <a:pt x="2213" y="4454"/>
                  <a:pt x="2266" y="4534"/>
                </a:cubicBezTo>
                <a:lnTo>
                  <a:pt x="3413" y="6347"/>
                </a:lnTo>
                <a:lnTo>
                  <a:pt x="3413" y="8000"/>
                </a:lnTo>
                <a:lnTo>
                  <a:pt x="2800" y="8000"/>
                </a:lnTo>
                <a:lnTo>
                  <a:pt x="2240" y="6560"/>
                </a:lnTo>
                <a:cubicBezTo>
                  <a:pt x="2240" y="6534"/>
                  <a:pt x="2213" y="6507"/>
                  <a:pt x="2186" y="6480"/>
                </a:cubicBezTo>
                <a:lnTo>
                  <a:pt x="533" y="4534"/>
                </a:lnTo>
                <a:lnTo>
                  <a:pt x="533" y="2160"/>
                </a:lnTo>
                <a:lnTo>
                  <a:pt x="2400" y="534"/>
                </a:lnTo>
                <a:lnTo>
                  <a:pt x="5066" y="534"/>
                </a:lnTo>
                <a:lnTo>
                  <a:pt x="6933" y="2160"/>
                </a:lnTo>
                <a:lnTo>
                  <a:pt x="6933" y="4534"/>
                </a:lnTo>
                <a:close/>
                <a:moveTo>
                  <a:pt x="2133" y="8800"/>
                </a:moveTo>
                <a:lnTo>
                  <a:pt x="5333" y="8800"/>
                </a:lnTo>
                <a:lnTo>
                  <a:pt x="5333" y="9334"/>
                </a:lnTo>
                <a:lnTo>
                  <a:pt x="2133" y="9334"/>
                </a:lnTo>
                <a:lnTo>
                  <a:pt x="2133" y="8800"/>
                </a:lnTo>
                <a:close/>
                <a:moveTo>
                  <a:pt x="2666" y="9600"/>
                </a:moveTo>
                <a:lnTo>
                  <a:pt x="4800" y="9600"/>
                </a:lnTo>
                <a:lnTo>
                  <a:pt x="4800" y="10134"/>
                </a:lnTo>
                <a:lnTo>
                  <a:pt x="2666" y="10134"/>
                </a:lnTo>
                <a:lnTo>
                  <a:pt x="2666" y="9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6344526" y="4852086"/>
            <a:ext cx="960642" cy="956121"/>
            <a:chOff x="7353556" y="1667809"/>
            <a:chExt cx="693546" cy="690282"/>
          </a:xfrm>
        </p:grpSpPr>
        <p:sp>
          <p:nvSpPr>
            <p:cNvPr id="36" name="椭圆 35"/>
            <p:cNvSpPr/>
            <p:nvPr/>
          </p:nvSpPr>
          <p:spPr>
            <a:xfrm>
              <a:off x="7353556" y="1667809"/>
              <a:ext cx="693546" cy="690282"/>
            </a:xfrm>
            <a:prstGeom prst="ellipse">
              <a:avLst/>
            </a:prstGeom>
            <a:solidFill>
              <a:srgbClr val="008ADC">
                <a:alpha val="23000"/>
              </a:srgbClr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7410479" y="1724464"/>
              <a:ext cx="579700" cy="576972"/>
            </a:xfrm>
            <a:prstGeom prst="ellipse">
              <a:avLst/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7480822" y="1979556"/>
            <a:ext cx="4009488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80822" y="1608454"/>
            <a:ext cx="2374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/>
            <a:r>
              <a:rPr lang="zh-CN" altLang="en-US" sz="2200" dirty="0"/>
              <a:t>岗位工作概述</a:t>
            </a:r>
            <a:endParaRPr lang="zh-CN" altLang="en-US" sz="2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7480822" y="3600737"/>
            <a:ext cx="4009488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480822" y="3229635"/>
            <a:ext cx="2374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/>
            <a:r>
              <a:rPr lang="zh-CN" altLang="en-US" sz="2200" dirty="0"/>
              <a:t>岗位工作概述</a:t>
            </a:r>
            <a:endParaRPr lang="zh-CN" altLang="en-US" sz="2200" dirty="0"/>
          </a:p>
        </p:txBody>
      </p:sp>
      <p:sp>
        <p:nvSpPr>
          <p:cNvPr id="43" name="文本框 42"/>
          <p:cNvSpPr txBox="1"/>
          <p:nvPr/>
        </p:nvSpPr>
        <p:spPr>
          <a:xfrm>
            <a:off x="7480822" y="5168910"/>
            <a:ext cx="4009488" cy="670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您的内容请在这里输入，或复制您的文本后，在此处选择黏贴，并选择只保留文字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480822" y="4797808"/>
            <a:ext cx="2374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/>
            <a:r>
              <a:rPr lang="zh-CN" altLang="en-US" sz="2200" dirty="0"/>
              <a:t>岗位工作概述</a:t>
            </a:r>
            <a:endParaRPr lang="zh-CN" altLang="en-US" sz="2200" dirty="0"/>
          </a:p>
        </p:txBody>
      </p:sp>
      <p:sp>
        <p:nvSpPr>
          <p:cNvPr id="45" name="矩形: 圆顶角 44"/>
          <p:cNvSpPr/>
          <p:nvPr/>
        </p:nvSpPr>
        <p:spPr>
          <a:xfrm rot="16200000">
            <a:off x="4019227" y="5022573"/>
            <a:ext cx="291546" cy="15902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538533" y="5633634"/>
            <a:ext cx="362862" cy="362862"/>
          </a:xfrm>
          <a:prstGeom prst="ellipse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47" name="right-arrow-angle_38577"/>
          <p:cNvSpPr/>
          <p:nvPr/>
        </p:nvSpPr>
        <p:spPr>
          <a:xfrm>
            <a:off x="4680487" y="5727874"/>
            <a:ext cx="111423" cy="169232"/>
          </a:xfrm>
          <a:custGeom>
            <a:avLst/>
            <a:gdLst>
              <a:gd name="T0" fmla="*/ 368 w 3218"/>
              <a:gd name="T1" fmla="*/ 7085 h 7181"/>
              <a:gd name="T2" fmla="*/ 697 w 3218"/>
              <a:gd name="T3" fmla="*/ 7181 h 7181"/>
              <a:gd name="T4" fmla="*/ 1214 w 3218"/>
              <a:gd name="T5" fmla="*/ 6899 h 7181"/>
              <a:gd name="T6" fmla="*/ 3089 w 3218"/>
              <a:gd name="T7" fmla="*/ 3963 h 7181"/>
              <a:gd name="T8" fmla="*/ 3089 w 3218"/>
              <a:gd name="T9" fmla="*/ 3304 h 7181"/>
              <a:gd name="T10" fmla="*/ 1214 w 3218"/>
              <a:gd name="T11" fmla="*/ 369 h 7181"/>
              <a:gd name="T12" fmla="*/ 368 w 3218"/>
              <a:gd name="T13" fmla="*/ 182 h 7181"/>
              <a:gd name="T14" fmla="*/ 182 w 3218"/>
              <a:gd name="T15" fmla="*/ 1028 h 7181"/>
              <a:gd name="T16" fmla="*/ 1847 w 3218"/>
              <a:gd name="T17" fmla="*/ 3634 h 7181"/>
              <a:gd name="T18" fmla="*/ 182 w 3218"/>
              <a:gd name="T19" fmla="*/ 6240 h 7181"/>
              <a:gd name="T20" fmla="*/ 368 w 3218"/>
              <a:gd name="T21" fmla="*/ 7085 h 7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18" h="7181">
                <a:moveTo>
                  <a:pt x="368" y="7085"/>
                </a:moveTo>
                <a:cubicBezTo>
                  <a:pt x="471" y="7150"/>
                  <a:pt x="585" y="7181"/>
                  <a:pt x="697" y="7181"/>
                </a:cubicBezTo>
                <a:cubicBezTo>
                  <a:pt x="899" y="7181"/>
                  <a:pt x="1097" y="7082"/>
                  <a:pt x="1214" y="6899"/>
                </a:cubicBezTo>
                <a:lnTo>
                  <a:pt x="3089" y="3963"/>
                </a:lnTo>
                <a:cubicBezTo>
                  <a:pt x="3218" y="3762"/>
                  <a:pt x="3218" y="3505"/>
                  <a:pt x="3089" y="3304"/>
                </a:cubicBezTo>
                <a:lnTo>
                  <a:pt x="1214" y="369"/>
                </a:lnTo>
                <a:cubicBezTo>
                  <a:pt x="1032" y="84"/>
                  <a:pt x="653" y="0"/>
                  <a:pt x="368" y="182"/>
                </a:cubicBezTo>
                <a:cubicBezTo>
                  <a:pt x="84" y="364"/>
                  <a:pt x="0" y="743"/>
                  <a:pt x="182" y="1028"/>
                </a:cubicBezTo>
                <a:lnTo>
                  <a:pt x="1847" y="3634"/>
                </a:lnTo>
                <a:lnTo>
                  <a:pt x="182" y="6240"/>
                </a:lnTo>
                <a:cubicBezTo>
                  <a:pt x="0" y="6525"/>
                  <a:pt x="84" y="6903"/>
                  <a:pt x="368" y="70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en_175390"/>
          <p:cNvSpPr/>
          <p:nvPr/>
        </p:nvSpPr>
        <p:spPr>
          <a:xfrm>
            <a:off x="6629259" y="5134812"/>
            <a:ext cx="391175" cy="390669"/>
          </a:xfrm>
          <a:custGeom>
            <a:avLst/>
            <a:gdLst>
              <a:gd name="connsiteX0" fmla="*/ 602275 w 602487"/>
              <a:gd name="connsiteY0" fmla="*/ 602275 w 602487"/>
              <a:gd name="connsiteX1" fmla="*/ 602275 w 602487"/>
              <a:gd name="connsiteY1" fmla="*/ 602275 w 602487"/>
              <a:gd name="connsiteX2" fmla="*/ 602275 w 602487"/>
              <a:gd name="connsiteY2" fmla="*/ 602275 w 602487"/>
              <a:gd name="connsiteX3" fmla="*/ 602275 w 602487"/>
              <a:gd name="connsiteY3" fmla="*/ 602275 w 602487"/>
              <a:gd name="connsiteX4" fmla="*/ 602275 w 602487"/>
              <a:gd name="connsiteY4" fmla="*/ 602275 w 602487"/>
              <a:gd name="connsiteX5" fmla="*/ 602275 w 602487"/>
              <a:gd name="connsiteY5" fmla="*/ 602275 w 602487"/>
              <a:gd name="connsiteX6" fmla="*/ 602275 w 602487"/>
              <a:gd name="connsiteY6" fmla="*/ 602275 w 602487"/>
              <a:gd name="connsiteX7" fmla="*/ 602275 w 602487"/>
              <a:gd name="connsiteY7" fmla="*/ 602275 w 602487"/>
              <a:gd name="connsiteX8" fmla="*/ 602275 w 602487"/>
              <a:gd name="connsiteY8" fmla="*/ 602275 w 602487"/>
              <a:gd name="connsiteX9" fmla="*/ 602275 w 602487"/>
              <a:gd name="connsiteY9" fmla="*/ 602275 w 602487"/>
              <a:gd name="connsiteX10" fmla="*/ 602275 w 602487"/>
              <a:gd name="connsiteY10" fmla="*/ 602275 w 602487"/>
              <a:gd name="connsiteX11" fmla="*/ 602275 w 602487"/>
              <a:gd name="connsiteY11" fmla="*/ 602275 w 602487"/>
              <a:gd name="connsiteX12" fmla="*/ 602275 w 602487"/>
              <a:gd name="connsiteY12" fmla="*/ 602275 w 602487"/>
              <a:gd name="connsiteX13" fmla="*/ 602275 w 602487"/>
              <a:gd name="connsiteY13" fmla="*/ 602275 w 602487"/>
              <a:gd name="connsiteX14" fmla="*/ 602275 w 602487"/>
              <a:gd name="connsiteY14" fmla="*/ 602275 w 602487"/>
              <a:gd name="connsiteX15" fmla="*/ 602275 w 602487"/>
              <a:gd name="connsiteY15" fmla="*/ 602275 w 602487"/>
              <a:gd name="connsiteX16" fmla="*/ 602275 w 602487"/>
              <a:gd name="connsiteY16" fmla="*/ 602275 w 602487"/>
              <a:gd name="connsiteX17" fmla="*/ 602275 w 602487"/>
              <a:gd name="connsiteY17" fmla="*/ 602275 w 602487"/>
              <a:gd name="connsiteX18" fmla="*/ 602275 w 602487"/>
              <a:gd name="connsiteY18" fmla="*/ 602275 w 602487"/>
              <a:gd name="connsiteX19" fmla="*/ 602275 w 602487"/>
              <a:gd name="connsiteY19" fmla="*/ 602275 w 602487"/>
              <a:gd name="connsiteX20" fmla="*/ 602275 w 602487"/>
              <a:gd name="connsiteY20" fmla="*/ 602275 w 602487"/>
              <a:gd name="connsiteX21" fmla="*/ 602275 w 602487"/>
              <a:gd name="connsiteY21" fmla="*/ 602275 w 602487"/>
              <a:gd name="connsiteX22" fmla="*/ 602275 w 602487"/>
              <a:gd name="connsiteY22" fmla="*/ 602275 w 602487"/>
              <a:gd name="connsiteX23" fmla="*/ 602275 w 602487"/>
              <a:gd name="connsiteY23" fmla="*/ 602275 w 602487"/>
              <a:gd name="connsiteX24" fmla="*/ 602275 w 602487"/>
              <a:gd name="connsiteY24" fmla="*/ 602275 w 602487"/>
              <a:gd name="connsiteX25" fmla="*/ 602275 w 602487"/>
              <a:gd name="connsiteY25" fmla="*/ 602275 w 602487"/>
              <a:gd name="connsiteX26" fmla="*/ 602275 w 602487"/>
              <a:gd name="connsiteY26" fmla="*/ 602275 w 602487"/>
              <a:gd name="connsiteX27" fmla="*/ 602275 w 602487"/>
              <a:gd name="connsiteY27" fmla="*/ 602275 w 602487"/>
              <a:gd name="connsiteX28" fmla="*/ 602275 w 602487"/>
              <a:gd name="connsiteY28" fmla="*/ 602275 w 602487"/>
              <a:gd name="connsiteX29" fmla="*/ 602275 w 602487"/>
              <a:gd name="connsiteY29" fmla="*/ 602275 w 602487"/>
              <a:gd name="connsiteX30" fmla="*/ 602275 w 602487"/>
              <a:gd name="connsiteY30" fmla="*/ 602275 w 602487"/>
              <a:gd name="connsiteX31" fmla="*/ 602275 w 602487"/>
              <a:gd name="connsiteY31" fmla="*/ 602275 w 602487"/>
              <a:gd name="connsiteX32" fmla="*/ 602275 w 602487"/>
              <a:gd name="connsiteY32" fmla="*/ 602275 w 602487"/>
              <a:gd name="connsiteX33" fmla="*/ 602275 w 602487"/>
              <a:gd name="connsiteY33" fmla="*/ 602275 w 602487"/>
              <a:gd name="connsiteX34" fmla="*/ 602275 w 602487"/>
              <a:gd name="connsiteY34" fmla="*/ 602275 w 602487"/>
              <a:gd name="connsiteX35" fmla="*/ 602275 w 602487"/>
              <a:gd name="connsiteY35" fmla="*/ 602275 w 602487"/>
              <a:gd name="connsiteX36" fmla="*/ 602275 w 602487"/>
              <a:gd name="connsiteY36" fmla="*/ 602275 w 602487"/>
              <a:gd name="connsiteX37" fmla="*/ 602275 w 602487"/>
              <a:gd name="connsiteY37" fmla="*/ 602275 w 602487"/>
              <a:gd name="connsiteX38" fmla="*/ 602275 w 602487"/>
              <a:gd name="connsiteY38" fmla="*/ 602275 w 602487"/>
              <a:gd name="connsiteX39" fmla="*/ 602275 w 602487"/>
              <a:gd name="connsiteY39" fmla="*/ 602275 w 602487"/>
              <a:gd name="connsiteX40" fmla="*/ 602275 w 602487"/>
              <a:gd name="connsiteY40" fmla="*/ 602275 w 602487"/>
              <a:gd name="connsiteX41" fmla="*/ 602275 w 602487"/>
              <a:gd name="connsiteY41" fmla="*/ 602275 w 602487"/>
              <a:gd name="connsiteX42" fmla="*/ 602275 w 602487"/>
              <a:gd name="connsiteY42" fmla="*/ 602275 w 602487"/>
              <a:gd name="connsiteX43" fmla="*/ 602275 w 602487"/>
              <a:gd name="connsiteY43" fmla="*/ 602275 w 602487"/>
              <a:gd name="connsiteX44" fmla="*/ 602275 w 602487"/>
              <a:gd name="connsiteY44" fmla="*/ 602275 w 602487"/>
              <a:gd name="connsiteX45" fmla="*/ 602275 w 602487"/>
              <a:gd name="connsiteY45" fmla="*/ 602275 w 602487"/>
              <a:gd name="connsiteX46" fmla="*/ 602275 w 602487"/>
              <a:gd name="connsiteY46" fmla="*/ 602275 w 602487"/>
              <a:gd name="connsiteX47" fmla="*/ 602275 w 602487"/>
              <a:gd name="connsiteY47" fmla="*/ 602275 w 602487"/>
              <a:gd name="connsiteX48" fmla="*/ 602275 w 602487"/>
              <a:gd name="connsiteY48" fmla="*/ 602275 w 602487"/>
              <a:gd name="connsiteX49" fmla="*/ 602275 w 602487"/>
              <a:gd name="connsiteY49" fmla="*/ 602275 w 602487"/>
              <a:gd name="connsiteX50" fmla="*/ 602275 w 602487"/>
              <a:gd name="connsiteY50" fmla="*/ 602275 w 602487"/>
              <a:gd name="connsiteX51" fmla="*/ 602275 w 602487"/>
              <a:gd name="connsiteY51" fmla="*/ 602275 w 602487"/>
              <a:gd name="connsiteX52" fmla="*/ 602275 w 602487"/>
              <a:gd name="connsiteY52" fmla="*/ 602275 w 602487"/>
              <a:gd name="connsiteX53" fmla="*/ 602275 w 602487"/>
              <a:gd name="connsiteY53" fmla="*/ 602275 w 602487"/>
              <a:gd name="connsiteX54" fmla="*/ 602275 w 602487"/>
              <a:gd name="connsiteY54" fmla="*/ 602275 w 602487"/>
              <a:gd name="connsiteX55" fmla="*/ 602275 w 602487"/>
              <a:gd name="connsiteY55" fmla="*/ 602275 w 602487"/>
              <a:gd name="connsiteX56" fmla="*/ 602275 w 602487"/>
              <a:gd name="connsiteY56" fmla="*/ 602275 w 602487"/>
              <a:gd name="connsiteX57" fmla="*/ 602275 w 602487"/>
              <a:gd name="connsiteY57" fmla="*/ 602275 w 602487"/>
              <a:gd name="connsiteX58" fmla="*/ 602275 w 602487"/>
              <a:gd name="connsiteY58" fmla="*/ 602275 w 602487"/>
              <a:gd name="connsiteX59" fmla="*/ 602275 w 602487"/>
              <a:gd name="connsiteY59" fmla="*/ 602275 w 602487"/>
              <a:gd name="connsiteX60" fmla="*/ 602275 w 602487"/>
              <a:gd name="connsiteY60" fmla="*/ 602275 w 602487"/>
              <a:gd name="connsiteX61" fmla="*/ 602275 w 602487"/>
              <a:gd name="connsiteY61" fmla="*/ 602275 w 602487"/>
              <a:gd name="connsiteX62" fmla="*/ 602275 w 602487"/>
              <a:gd name="connsiteY62" fmla="*/ 602275 w 602487"/>
              <a:gd name="connsiteX63" fmla="*/ 602275 w 602487"/>
              <a:gd name="connsiteY63" fmla="*/ 602275 w 602487"/>
              <a:gd name="connsiteX64" fmla="*/ 602275 w 602487"/>
              <a:gd name="connsiteY64" fmla="*/ 602275 w 602487"/>
              <a:gd name="connsiteX65" fmla="*/ 602275 w 602487"/>
              <a:gd name="connsiteY65" fmla="*/ 602275 w 602487"/>
              <a:gd name="connsiteX66" fmla="*/ 602275 w 602487"/>
              <a:gd name="connsiteY66" fmla="*/ 602275 w 602487"/>
              <a:gd name="connsiteX67" fmla="*/ 602275 w 602487"/>
              <a:gd name="connsiteY67" fmla="*/ 602275 w 602487"/>
              <a:gd name="connsiteX68" fmla="*/ 602275 w 602487"/>
              <a:gd name="connsiteY68" fmla="*/ 602275 w 602487"/>
              <a:gd name="connsiteX69" fmla="*/ 602275 w 602487"/>
              <a:gd name="connsiteY69" fmla="*/ 602275 w 602487"/>
              <a:gd name="connsiteX70" fmla="*/ 602275 w 602487"/>
              <a:gd name="connsiteY70" fmla="*/ 602275 w 602487"/>
              <a:gd name="connsiteX71" fmla="*/ 602275 w 602487"/>
              <a:gd name="connsiteY71" fmla="*/ 602275 w 602487"/>
              <a:gd name="connsiteX72" fmla="*/ 602275 w 602487"/>
              <a:gd name="connsiteY72" fmla="*/ 602275 w 602487"/>
              <a:gd name="connsiteX73" fmla="*/ 602275 w 602487"/>
              <a:gd name="connsiteY73" fmla="*/ 602275 w 602487"/>
              <a:gd name="connsiteX74" fmla="*/ 602275 w 602487"/>
              <a:gd name="connsiteY74" fmla="*/ 602275 w 602487"/>
              <a:gd name="connsiteX75" fmla="*/ 602275 w 602487"/>
              <a:gd name="connsiteY75" fmla="*/ 602275 w 602487"/>
              <a:gd name="connsiteX76" fmla="*/ 602275 w 602487"/>
              <a:gd name="connsiteY76" fmla="*/ 602275 w 602487"/>
              <a:gd name="connsiteX77" fmla="*/ 602275 w 602487"/>
              <a:gd name="connsiteY77" fmla="*/ 602275 w 602487"/>
              <a:gd name="connsiteX78" fmla="*/ 602275 w 602487"/>
              <a:gd name="connsiteY78" fmla="*/ 602275 w 602487"/>
              <a:gd name="connsiteX79" fmla="*/ 602275 w 602487"/>
              <a:gd name="connsiteY79" fmla="*/ 602275 w 602487"/>
              <a:gd name="connsiteX80" fmla="*/ 602275 w 602487"/>
              <a:gd name="connsiteY80" fmla="*/ 602275 w 602487"/>
              <a:gd name="connsiteX81" fmla="*/ 602275 w 602487"/>
              <a:gd name="connsiteY81" fmla="*/ 602275 w 602487"/>
              <a:gd name="connsiteX82" fmla="*/ 602275 w 602487"/>
              <a:gd name="connsiteY82" fmla="*/ 602275 w 602487"/>
              <a:gd name="connsiteX83" fmla="*/ 602275 w 602487"/>
              <a:gd name="connsiteY83" fmla="*/ 602275 w 602487"/>
              <a:gd name="connsiteX84" fmla="*/ 602275 w 602487"/>
              <a:gd name="connsiteY84" fmla="*/ 602275 w 602487"/>
              <a:gd name="connsiteX85" fmla="*/ 602275 w 602487"/>
              <a:gd name="connsiteY85" fmla="*/ 602275 w 602487"/>
              <a:gd name="connsiteX86" fmla="*/ 602275 w 602487"/>
              <a:gd name="connsiteY86" fmla="*/ 602275 w 602487"/>
              <a:gd name="connsiteX87" fmla="*/ 602275 w 602487"/>
              <a:gd name="connsiteY87" fmla="*/ 602275 w 602487"/>
              <a:gd name="connsiteX88" fmla="*/ 602275 w 602487"/>
              <a:gd name="connsiteY88" fmla="*/ 602275 w 602487"/>
              <a:gd name="connsiteX89" fmla="*/ 602275 w 602487"/>
              <a:gd name="connsiteY89" fmla="*/ 602275 w 602487"/>
              <a:gd name="connsiteX90" fmla="*/ 602275 w 602487"/>
              <a:gd name="connsiteY90" fmla="*/ 602275 w 602487"/>
              <a:gd name="connsiteX91" fmla="*/ 602275 w 602487"/>
              <a:gd name="connsiteY91" fmla="*/ 602275 w 602487"/>
              <a:gd name="connsiteX92" fmla="*/ 602275 w 602487"/>
              <a:gd name="connsiteY92" fmla="*/ 602275 w 60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pen_175390"/>
          <p:cNvSpPr/>
          <p:nvPr/>
        </p:nvSpPr>
        <p:spPr>
          <a:xfrm>
            <a:off x="6665800" y="3540543"/>
            <a:ext cx="340973" cy="340973"/>
          </a:xfrm>
          <a:custGeom>
            <a:avLst/>
            <a:gdLst>
              <a:gd name="T0" fmla="*/ 800 w 11200"/>
              <a:gd name="T1" fmla="*/ 10400 h 11200"/>
              <a:gd name="T2" fmla="*/ 11000 w 11200"/>
              <a:gd name="T3" fmla="*/ 10400 h 11200"/>
              <a:gd name="T4" fmla="*/ 11200 w 11200"/>
              <a:gd name="T5" fmla="*/ 10600 h 11200"/>
              <a:gd name="T6" fmla="*/ 11200 w 11200"/>
              <a:gd name="T7" fmla="*/ 11000 h 11200"/>
              <a:gd name="T8" fmla="*/ 11000 w 11200"/>
              <a:gd name="T9" fmla="*/ 11200 h 11200"/>
              <a:gd name="T10" fmla="*/ 200 w 11200"/>
              <a:gd name="T11" fmla="*/ 11200 h 11200"/>
              <a:gd name="T12" fmla="*/ 0 w 11200"/>
              <a:gd name="T13" fmla="*/ 11000 h 11200"/>
              <a:gd name="T14" fmla="*/ 0 w 11200"/>
              <a:gd name="T15" fmla="*/ 200 h 11200"/>
              <a:gd name="T16" fmla="*/ 200 w 11200"/>
              <a:gd name="T17" fmla="*/ 0 h 11200"/>
              <a:gd name="T18" fmla="*/ 600 w 11200"/>
              <a:gd name="T19" fmla="*/ 0 h 11200"/>
              <a:gd name="T20" fmla="*/ 800 w 11200"/>
              <a:gd name="T21" fmla="*/ 200 h 11200"/>
              <a:gd name="T22" fmla="*/ 800 w 11200"/>
              <a:gd name="T23" fmla="*/ 10400 h 11200"/>
              <a:gd name="T24" fmla="*/ 2000 w 11200"/>
              <a:gd name="T25" fmla="*/ 6338 h 11200"/>
              <a:gd name="T26" fmla="*/ 2600 w 11200"/>
              <a:gd name="T27" fmla="*/ 6338 h 11200"/>
              <a:gd name="T28" fmla="*/ 2800 w 11200"/>
              <a:gd name="T29" fmla="*/ 6538 h 11200"/>
              <a:gd name="T30" fmla="*/ 2800 w 11200"/>
              <a:gd name="T31" fmla="*/ 9288 h 11200"/>
              <a:gd name="T32" fmla="*/ 2600 w 11200"/>
              <a:gd name="T33" fmla="*/ 9488 h 11200"/>
              <a:gd name="T34" fmla="*/ 2000 w 11200"/>
              <a:gd name="T35" fmla="*/ 9488 h 11200"/>
              <a:gd name="T36" fmla="*/ 1800 w 11200"/>
              <a:gd name="T37" fmla="*/ 9288 h 11200"/>
              <a:gd name="T38" fmla="*/ 1800 w 11200"/>
              <a:gd name="T39" fmla="*/ 6538 h 11200"/>
              <a:gd name="T40" fmla="*/ 2000 w 11200"/>
              <a:gd name="T41" fmla="*/ 6338 h 11200"/>
              <a:gd name="T42" fmla="*/ 6500 w 11200"/>
              <a:gd name="T43" fmla="*/ 4938 h 11200"/>
              <a:gd name="T44" fmla="*/ 7100 w 11200"/>
              <a:gd name="T45" fmla="*/ 4938 h 11200"/>
              <a:gd name="T46" fmla="*/ 7300 w 11200"/>
              <a:gd name="T47" fmla="*/ 5138 h 11200"/>
              <a:gd name="T48" fmla="*/ 7300 w 11200"/>
              <a:gd name="T49" fmla="*/ 9288 h 11200"/>
              <a:gd name="T50" fmla="*/ 7100 w 11200"/>
              <a:gd name="T51" fmla="*/ 9488 h 11200"/>
              <a:gd name="T52" fmla="*/ 6500 w 11200"/>
              <a:gd name="T53" fmla="*/ 9488 h 11200"/>
              <a:gd name="T54" fmla="*/ 6300 w 11200"/>
              <a:gd name="T55" fmla="*/ 9288 h 11200"/>
              <a:gd name="T56" fmla="*/ 6300 w 11200"/>
              <a:gd name="T57" fmla="*/ 5138 h 11200"/>
              <a:gd name="T58" fmla="*/ 6500 w 11200"/>
              <a:gd name="T59" fmla="*/ 4938 h 11200"/>
              <a:gd name="T60" fmla="*/ 4250 w 11200"/>
              <a:gd name="T61" fmla="*/ 2300 h 11200"/>
              <a:gd name="T62" fmla="*/ 4850 w 11200"/>
              <a:gd name="T63" fmla="*/ 2300 h 11200"/>
              <a:gd name="T64" fmla="*/ 5050 w 11200"/>
              <a:gd name="T65" fmla="*/ 2500 h 11200"/>
              <a:gd name="T66" fmla="*/ 5050 w 11200"/>
              <a:gd name="T67" fmla="*/ 9288 h 11200"/>
              <a:gd name="T68" fmla="*/ 4850 w 11200"/>
              <a:gd name="T69" fmla="*/ 9488 h 11200"/>
              <a:gd name="T70" fmla="*/ 4250 w 11200"/>
              <a:gd name="T71" fmla="*/ 9488 h 11200"/>
              <a:gd name="T72" fmla="*/ 4050 w 11200"/>
              <a:gd name="T73" fmla="*/ 9288 h 11200"/>
              <a:gd name="T74" fmla="*/ 4050 w 11200"/>
              <a:gd name="T75" fmla="*/ 2500 h 11200"/>
              <a:gd name="T76" fmla="*/ 4250 w 11200"/>
              <a:gd name="T77" fmla="*/ 2300 h 11200"/>
              <a:gd name="T78" fmla="*/ 8750 w 11200"/>
              <a:gd name="T79" fmla="*/ 1063 h 11200"/>
              <a:gd name="T80" fmla="*/ 9350 w 11200"/>
              <a:gd name="T81" fmla="*/ 1063 h 11200"/>
              <a:gd name="T82" fmla="*/ 9550 w 11200"/>
              <a:gd name="T83" fmla="*/ 1263 h 11200"/>
              <a:gd name="T84" fmla="*/ 9550 w 11200"/>
              <a:gd name="T85" fmla="*/ 9288 h 11200"/>
              <a:gd name="T86" fmla="*/ 9350 w 11200"/>
              <a:gd name="T87" fmla="*/ 9488 h 11200"/>
              <a:gd name="T88" fmla="*/ 8750 w 11200"/>
              <a:gd name="T89" fmla="*/ 9488 h 11200"/>
              <a:gd name="T90" fmla="*/ 8550 w 11200"/>
              <a:gd name="T91" fmla="*/ 9288 h 11200"/>
              <a:gd name="T92" fmla="*/ 8550 w 11200"/>
              <a:gd name="T93" fmla="*/ 1263 h 11200"/>
              <a:gd name="T94" fmla="*/ 8750 w 11200"/>
              <a:gd name="T95" fmla="*/ 1063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00" h="11200">
                <a:moveTo>
                  <a:pt x="800" y="10400"/>
                </a:moveTo>
                <a:lnTo>
                  <a:pt x="11000" y="10400"/>
                </a:lnTo>
                <a:cubicBezTo>
                  <a:pt x="11110" y="10400"/>
                  <a:pt x="11200" y="10490"/>
                  <a:pt x="11200" y="10600"/>
                </a:cubicBezTo>
                <a:lnTo>
                  <a:pt x="11200" y="11000"/>
                </a:lnTo>
                <a:cubicBezTo>
                  <a:pt x="11200" y="11110"/>
                  <a:pt x="11110" y="11200"/>
                  <a:pt x="11000" y="11200"/>
                </a:cubicBezTo>
                <a:lnTo>
                  <a:pt x="200" y="11200"/>
                </a:lnTo>
                <a:cubicBezTo>
                  <a:pt x="90" y="11200"/>
                  <a:pt x="0" y="11110"/>
                  <a:pt x="0" y="11000"/>
                </a:cubicBezTo>
                <a:lnTo>
                  <a:pt x="0" y="200"/>
                </a:lnTo>
                <a:cubicBezTo>
                  <a:pt x="0" y="90"/>
                  <a:pt x="90" y="0"/>
                  <a:pt x="200" y="0"/>
                </a:cubicBezTo>
                <a:lnTo>
                  <a:pt x="600" y="0"/>
                </a:lnTo>
                <a:cubicBezTo>
                  <a:pt x="710" y="0"/>
                  <a:pt x="800" y="90"/>
                  <a:pt x="800" y="200"/>
                </a:cubicBezTo>
                <a:lnTo>
                  <a:pt x="800" y="10400"/>
                </a:lnTo>
                <a:close/>
                <a:moveTo>
                  <a:pt x="2000" y="6338"/>
                </a:moveTo>
                <a:lnTo>
                  <a:pt x="2600" y="6338"/>
                </a:lnTo>
                <a:cubicBezTo>
                  <a:pt x="2710" y="6338"/>
                  <a:pt x="2800" y="6427"/>
                  <a:pt x="2800" y="6538"/>
                </a:cubicBezTo>
                <a:lnTo>
                  <a:pt x="2800" y="9288"/>
                </a:lnTo>
                <a:cubicBezTo>
                  <a:pt x="2800" y="9398"/>
                  <a:pt x="2710" y="9488"/>
                  <a:pt x="2600" y="9488"/>
                </a:cubicBezTo>
                <a:lnTo>
                  <a:pt x="2000" y="9488"/>
                </a:lnTo>
                <a:cubicBezTo>
                  <a:pt x="1890" y="9488"/>
                  <a:pt x="1800" y="9398"/>
                  <a:pt x="1800" y="9288"/>
                </a:cubicBezTo>
                <a:lnTo>
                  <a:pt x="1800" y="6538"/>
                </a:lnTo>
                <a:cubicBezTo>
                  <a:pt x="1800" y="6427"/>
                  <a:pt x="1890" y="6338"/>
                  <a:pt x="2000" y="6338"/>
                </a:cubicBezTo>
                <a:close/>
                <a:moveTo>
                  <a:pt x="6500" y="4938"/>
                </a:moveTo>
                <a:lnTo>
                  <a:pt x="7100" y="4938"/>
                </a:lnTo>
                <a:cubicBezTo>
                  <a:pt x="7210" y="4938"/>
                  <a:pt x="7300" y="5027"/>
                  <a:pt x="7300" y="5138"/>
                </a:cubicBezTo>
                <a:lnTo>
                  <a:pt x="7300" y="9288"/>
                </a:lnTo>
                <a:cubicBezTo>
                  <a:pt x="7300" y="9398"/>
                  <a:pt x="7210" y="9488"/>
                  <a:pt x="7100" y="9488"/>
                </a:cubicBezTo>
                <a:lnTo>
                  <a:pt x="6500" y="9488"/>
                </a:lnTo>
                <a:cubicBezTo>
                  <a:pt x="6390" y="9488"/>
                  <a:pt x="6300" y="9398"/>
                  <a:pt x="6300" y="9288"/>
                </a:cubicBezTo>
                <a:lnTo>
                  <a:pt x="6300" y="5138"/>
                </a:lnTo>
                <a:cubicBezTo>
                  <a:pt x="6300" y="5027"/>
                  <a:pt x="6390" y="4938"/>
                  <a:pt x="6500" y="4938"/>
                </a:cubicBezTo>
                <a:close/>
                <a:moveTo>
                  <a:pt x="4250" y="2300"/>
                </a:moveTo>
                <a:lnTo>
                  <a:pt x="4850" y="2300"/>
                </a:lnTo>
                <a:cubicBezTo>
                  <a:pt x="4960" y="2300"/>
                  <a:pt x="5050" y="2390"/>
                  <a:pt x="5050" y="2500"/>
                </a:cubicBezTo>
                <a:lnTo>
                  <a:pt x="5050" y="9288"/>
                </a:lnTo>
                <a:cubicBezTo>
                  <a:pt x="5050" y="9398"/>
                  <a:pt x="4960" y="9488"/>
                  <a:pt x="4850" y="9488"/>
                </a:cubicBezTo>
                <a:lnTo>
                  <a:pt x="4250" y="9488"/>
                </a:lnTo>
                <a:cubicBezTo>
                  <a:pt x="4140" y="9488"/>
                  <a:pt x="4050" y="9398"/>
                  <a:pt x="4050" y="9288"/>
                </a:cubicBezTo>
                <a:lnTo>
                  <a:pt x="4050" y="2500"/>
                </a:lnTo>
                <a:cubicBezTo>
                  <a:pt x="4050" y="2390"/>
                  <a:pt x="4140" y="2300"/>
                  <a:pt x="4250" y="2300"/>
                </a:cubicBezTo>
                <a:close/>
                <a:moveTo>
                  <a:pt x="8750" y="1063"/>
                </a:moveTo>
                <a:lnTo>
                  <a:pt x="9350" y="1063"/>
                </a:lnTo>
                <a:cubicBezTo>
                  <a:pt x="9460" y="1063"/>
                  <a:pt x="9550" y="1152"/>
                  <a:pt x="9550" y="1263"/>
                </a:cubicBezTo>
                <a:lnTo>
                  <a:pt x="9550" y="9288"/>
                </a:lnTo>
                <a:cubicBezTo>
                  <a:pt x="9550" y="9398"/>
                  <a:pt x="9460" y="9488"/>
                  <a:pt x="9350" y="9488"/>
                </a:cubicBezTo>
                <a:lnTo>
                  <a:pt x="8750" y="9488"/>
                </a:lnTo>
                <a:cubicBezTo>
                  <a:pt x="8640" y="9488"/>
                  <a:pt x="8550" y="9398"/>
                  <a:pt x="8550" y="9288"/>
                </a:cubicBezTo>
                <a:lnTo>
                  <a:pt x="8550" y="1263"/>
                </a:lnTo>
                <a:cubicBezTo>
                  <a:pt x="8550" y="1152"/>
                  <a:pt x="8640" y="1063"/>
                  <a:pt x="8750" y="10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" r="30854" b="37781"/>
          <a:stretch>
            <a:fillRect/>
          </a:stretch>
        </p:blipFill>
        <p:spPr>
          <a:xfrm flipH="1">
            <a:off x="887104" y="4961"/>
            <a:ext cx="11304897" cy="6163828"/>
          </a:xfrm>
          <a:custGeom>
            <a:avLst/>
            <a:gdLst>
              <a:gd name="connsiteX0" fmla="*/ 11304897 w 11304897"/>
              <a:gd name="connsiteY0" fmla="*/ 0 h 6163828"/>
              <a:gd name="connsiteX1" fmla="*/ 0 w 11304897"/>
              <a:gd name="connsiteY1" fmla="*/ 0 h 6163828"/>
              <a:gd name="connsiteX2" fmla="*/ 0 w 11304897"/>
              <a:gd name="connsiteY2" fmla="*/ 6163828 h 6163828"/>
              <a:gd name="connsiteX3" fmla="*/ 10717923 w 11304897"/>
              <a:gd name="connsiteY3" fmla="*/ 6163828 h 6163828"/>
              <a:gd name="connsiteX4" fmla="*/ 11304897 w 11304897"/>
              <a:gd name="connsiteY4" fmla="*/ 5576854 h 6163828"/>
              <a:gd name="connsiteX5" fmla="*/ 11304897 w 11304897"/>
              <a:gd name="connsiteY5" fmla="*/ 0 h 616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4897" h="6163828">
                <a:moveTo>
                  <a:pt x="11304897" y="0"/>
                </a:moveTo>
                <a:lnTo>
                  <a:pt x="0" y="0"/>
                </a:lnTo>
                <a:lnTo>
                  <a:pt x="0" y="6163828"/>
                </a:lnTo>
                <a:lnTo>
                  <a:pt x="10717923" y="6163828"/>
                </a:lnTo>
                <a:cubicBezTo>
                  <a:pt x="11042100" y="6163828"/>
                  <a:pt x="11304897" y="5901031"/>
                  <a:pt x="11304897" y="5576854"/>
                </a:cubicBezTo>
                <a:lnTo>
                  <a:pt x="11304897" y="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5249332" y="1994111"/>
            <a:ext cx="6942669" cy="2130125"/>
            <a:chOff x="5249332" y="2239772"/>
            <a:chExt cx="6942669" cy="2130125"/>
          </a:xfrm>
        </p:grpSpPr>
        <p:sp>
          <p:nvSpPr>
            <p:cNvPr id="8" name="矩形: 圆顶角 7"/>
            <p:cNvSpPr/>
            <p:nvPr/>
          </p:nvSpPr>
          <p:spPr>
            <a:xfrm rot="5400000" flipV="1">
              <a:off x="7655604" y="-166500"/>
              <a:ext cx="2130125" cy="694266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450877" y="2672207"/>
              <a:ext cx="4504690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40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售电公司市场开发模式变化</a:t>
              </a:r>
              <a:endParaRPr lang="zh-CN" altLang="en-US" sz="40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580198" y="2503067"/>
              <a:ext cx="1625600" cy="1625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783398" y="2854202"/>
              <a:ext cx="121919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8ADC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01 </a:t>
              </a:r>
              <a:endParaRPr lang="zh-CN" altLang="en-US" sz="2800" dirty="0"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160" y="287655"/>
            <a:ext cx="3813810" cy="677545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6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  <a:sym typeface="+mn-ea"/>
                </a:rPr>
                <a:t>市场开发模式变化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420654" y="350949"/>
              <a:ext cx="548579" cy="548579"/>
              <a:chOff x="2451475" y="381772"/>
              <a:chExt cx="645644" cy="64564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451475" y="381772"/>
                <a:ext cx="645644" cy="645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477641" y="499731"/>
                <a:ext cx="597093" cy="433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01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762" r="4199" b="34108"/>
          <a:stretch>
            <a:fillRect/>
          </a:stretch>
        </p:blipFill>
        <p:spPr>
          <a:xfrm>
            <a:off x="3212695" y="1299882"/>
            <a:ext cx="8398589" cy="3137647"/>
          </a:xfrm>
          <a:prstGeom prst="roundRect">
            <a:avLst>
              <a:gd name="adj" fmla="val 5412"/>
            </a:avLst>
          </a:prstGeom>
        </p:spPr>
      </p:pic>
      <p:sp>
        <p:nvSpPr>
          <p:cNvPr id="12" name="矩形: 圆角 11"/>
          <p:cNvSpPr/>
          <p:nvPr/>
        </p:nvSpPr>
        <p:spPr>
          <a:xfrm>
            <a:off x="588712" y="2080591"/>
            <a:ext cx="3471617" cy="4329173"/>
          </a:xfrm>
          <a:prstGeom prst="roundRect">
            <a:avLst>
              <a:gd name="adj" fmla="val 5297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5500" y="2525395"/>
            <a:ext cx="297878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1</a:t>
            </a:r>
            <a:r>
              <a:rPr lang="zh-CN" altLang="en-US" sz="22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、初期市场开发模式</a:t>
            </a:r>
            <a:endParaRPr lang="zh-CN" altLang="en-US" sz="2200" dirty="0">
              <a:solidFill>
                <a:schemeClr val="bg1"/>
              </a:solidFill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877" y="3443667"/>
            <a:ext cx="310639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初期市场开发主要是招募大量市场开发人员，采用收益分成模式进行，类似保险销售模式，我们的编外市场开发人员有128人，分布在云南17个州市</a:t>
            </a:r>
            <a:endParaRPr lang="zh-CN" altLang="en-US" sz="16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02676" y="5222837"/>
            <a:ext cx="693546" cy="690282"/>
          </a:xfrm>
          <a:prstGeom prst="ellipse">
            <a:avLst/>
          </a:prstGeom>
          <a:solidFill>
            <a:schemeClr val="bg1">
              <a:alpha val="23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4" name="椭圆 23"/>
          <p:cNvSpPr/>
          <p:nvPr/>
        </p:nvSpPr>
        <p:spPr>
          <a:xfrm>
            <a:off x="2758964" y="5284572"/>
            <a:ext cx="579700" cy="576972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5" name="pen_175390"/>
          <p:cNvSpPr/>
          <p:nvPr/>
        </p:nvSpPr>
        <p:spPr>
          <a:xfrm>
            <a:off x="2907607" y="5432034"/>
            <a:ext cx="282413" cy="282048"/>
          </a:xfrm>
          <a:custGeom>
            <a:avLst/>
            <a:gdLst>
              <a:gd name="connsiteX0" fmla="*/ 602275 w 602487"/>
              <a:gd name="connsiteY0" fmla="*/ 602275 w 602487"/>
              <a:gd name="connsiteX1" fmla="*/ 602275 w 602487"/>
              <a:gd name="connsiteY1" fmla="*/ 602275 w 602487"/>
              <a:gd name="connsiteX2" fmla="*/ 602275 w 602487"/>
              <a:gd name="connsiteY2" fmla="*/ 602275 w 602487"/>
              <a:gd name="connsiteX3" fmla="*/ 602275 w 602487"/>
              <a:gd name="connsiteY3" fmla="*/ 602275 w 602487"/>
              <a:gd name="connsiteX4" fmla="*/ 602275 w 602487"/>
              <a:gd name="connsiteY4" fmla="*/ 602275 w 602487"/>
              <a:gd name="connsiteX5" fmla="*/ 602275 w 602487"/>
              <a:gd name="connsiteY5" fmla="*/ 602275 w 602487"/>
              <a:gd name="connsiteX6" fmla="*/ 602275 w 602487"/>
              <a:gd name="connsiteY6" fmla="*/ 602275 w 602487"/>
              <a:gd name="connsiteX7" fmla="*/ 602275 w 602487"/>
              <a:gd name="connsiteY7" fmla="*/ 602275 w 602487"/>
              <a:gd name="connsiteX8" fmla="*/ 602275 w 602487"/>
              <a:gd name="connsiteY8" fmla="*/ 602275 w 602487"/>
              <a:gd name="connsiteX9" fmla="*/ 602275 w 602487"/>
              <a:gd name="connsiteY9" fmla="*/ 602275 w 602487"/>
              <a:gd name="connsiteX10" fmla="*/ 602275 w 602487"/>
              <a:gd name="connsiteY10" fmla="*/ 602275 w 602487"/>
              <a:gd name="connsiteX11" fmla="*/ 602275 w 602487"/>
              <a:gd name="connsiteY11" fmla="*/ 602275 w 602487"/>
              <a:gd name="connsiteX12" fmla="*/ 602275 w 602487"/>
              <a:gd name="connsiteY12" fmla="*/ 602275 w 602487"/>
              <a:gd name="connsiteX13" fmla="*/ 602275 w 602487"/>
              <a:gd name="connsiteY13" fmla="*/ 602275 w 602487"/>
              <a:gd name="connsiteX14" fmla="*/ 602275 w 602487"/>
              <a:gd name="connsiteY14" fmla="*/ 602275 w 602487"/>
              <a:gd name="connsiteX15" fmla="*/ 602275 w 602487"/>
              <a:gd name="connsiteY15" fmla="*/ 602275 w 602487"/>
              <a:gd name="connsiteX16" fmla="*/ 602275 w 602487"/>
              <a:gd name="connsiteY16" fmla="*/ 602275 w 602487"/>
              <a:gd name="connsiteX17" fmla="*/ 602275 w 602487"/>
              <a:gd name="connsiteY17" fmla="*/ 602275 w 602487"/>
              <a:gd name="connsiteX18" fmla="*/ 602275 w 602487"/>
              <a:gd name="connsiteY18" fmla="*/ 602275 w 602487"/>
              <a:gd name="connsiteX19" fmla="*/ 602275 w 602487"/>
              <a:gd name="connsiteY19" fmla="*/ 602275 w 602487"/>
              <a:gd name="connsiteX20" fmla="*/ 602275 w 602487"/>
              <a:gd name="connsiteY20" fmla="*/ 602275 w 602487"/>
              <a:gd name="connsiteX21" fmla="*/ 602275 w 602487"/>
              <a:gd name="connsiteY21" fmla="*/ 602275 w 602487"/>
              <a:gd name="connsiteX22" fmla="*/ 602275 w 602487"/>
              <a:gd name="connsiteY22" fmla="*/ 602275 w 602487"/>
              <a:gd name="connsiteX23" fmla="*/ 602275 w 602487"/>
              <a:gd name="connsiteY23" fmla="*/ 602275 w 602487"/>
              <a:gd name="connsiteX24" fmla="*/ 602275 w 602487"/>
              <a:gd name="connsiteY24" fmla="*/ 602275 w 602487"/>
              <a:gd name="connsiteX25" fmla="*/ 602275 w 602487"/>
              <a:gd name="connsiteY25" fmla="*/ 602275 w 602487"/>
              <a:gd name="connsiteX26" fmla="*/ 602275 w 602487"/>
              <a:gd name="connsiteY26" fmla="*/ 602275 w 602487"/>
              <a:gd name="connsiteX27" fmla="*/ 602275 w 602487"/>
              <a:gd name="connsiteY27" fmla="*/ 602275 w 602487"/>
              <a:gd name="connsiteX28" fmla="*/ 602275 w 602487"/>
              <a:gd name="connsiteY28" fmla="*/ 602275 w 602487"/>
              <a:gd name="connsiteX29" fmla="*/ 602275 w 602487"/>
              <a:gd name="connsiteY29" fmla="*/ 602275 w 602487"/>
              <a:gd name="connsiteX30" fmla="*/ 602275 w 602487"/>
              <a:gd name="connsiteY30" fmla="*/ 602275 w 602487"/>
              <a:gd name="connsiteX31" fmla="*/ 602275 w 602487"/>
              <a:gd name="connsiteY31" fmla="*/ 602275 w 602487"/>
              <a:gd name="connsiteX32" fmla="*/ 602275 w 602487"/>
              <a:gd name="connsiteY32" fmla="*/ 602275 w 602487"/>
              <a:gd name="connsiteX33" fmla="*/ 602275 w 602487"/>
              <a:gd name="connsiteY33" fmla="*/ 602275 w 602487"/>
              <a:gd name="connsiteX34" fmla="*/ 602275 w 602487"/>
              <a:gd name="connsiteY34" fmla="*/ 602275 w 602487"/>
              <a:gd name="connsiteX35" fmla="*/ 602275 w 602487"/>
              <a:gd name="connsiteY35" fmla="*/ 602275 w 602487"/>
              <a:gd name="connsiteX36" fmla="*/ 602275 w 602487"/>
              <a:gd name="connsiteY36" fmla="*/ 602275 w 602487"/>
              <a:gd name="connsiteX37" fmla="*/ 602275 w 602487"/>
              <a:gd name="connsiteY37" fmla="*/ 602275 w 602487"/>
              <a:gd name="connsiteX38" fmla="*/ 602275 w 602487"/>
              <a:gd name="connsiteY38" fmla="*/ 602275 w 602487"/>
              <a:gd name="connsiteX39" fmla="*/ 602275 w 602487"/>
              <a:gd name="connsiteY39" fmla="*/ 602275 w 602487"/>
              <a:gd name="connsiteX40" fmla="*/ 602275 w 602487"/>
              <a:gd name="connsiteY40" fmla="*/ 602275 w 602487"/>
              <a:gd name="connsiteX41" fmla="*/ 602275 w 602487"/>
              <a:gd name="connsiteY41" fmla="*/ 602275 w 602487"/>
              <a:gd name="connsiteX42" fmla="*/ 602275 w 602487"/>
              <a:gd name="connsiteY42" fmla="*/ 602275 w 602487"/>
              <a:gd name="connsiteX43" fmla="*/ 602275 w 602487"/>
              <a:gd name="connsiteY43" fmla="*/ 602275 w 602487"/>
              <a:gd name="connsiteX44" fmla="*/ 602275 w 602487"/>
              <a:gd name="connsiteY44" fmla="*/ 602275 w 602487"/>
              <a:gd name="connsiteX45" fmla="*/ 602275 w 602487"/>
              <a:gd name="connsiteY45" fmla="*/ 602275 w 602487"/>
              <a:gd name="connsiteX46" fmla="*/ 602275 w 602487"/>
              <a:gd name="connsiteY46" fmla="*/ 602275 w 602487"/>
              <a:gd name="connsiteX47" fmla="*/ 602275 w 602487"/>
              <a:gd name="connsiteY47" fmla="*/ 602275 w 602487"/>
              <a:gd name="connsiteX48" fmla="*/ 602275 w 602487"/>
              <a:gd name="connsiteY48" fmla="*/ 602275 w 602487"/>
              <a:gd name="connsiteX49" fmla="*/ 602275 w 602487"/>
              <a:gd name="connsiteY49" fmla="*/ 602275 w 602487"/>
              <a:gd name="connsiteX50" fmla="*/ 602275 w 602487"/>
              <a:gd name="connsiteY50" fmla="*/ 602275 w 602487"/>
              <a:gd name="connsiteX51" fmla="*/ 602275 w 602487"/>
              <a:gd name="connsiteY51" fmla="*/ 602275 w 602487"/>
              <a:gd name="connsiteX52" fmla="*/ 602275 w 602487"/>
              <a:gd name="connsiteY52" fmla="*/ 602275 w 602487"/>
              <a:gd name="connsiteX53" fmla="*/ 602275 w 602487"/>
              <a:gd name="connsiteY53" fmla="*/ 602275 w 602487"/>
              <a:gd name="connsiteX54" fmla="*/ 602275 w 602487"/>
              <a:gd name="connsiteY54" fmla="*/ 602275 w 602487"/>
              <a:gd name="connsiteX55" fmla="*/ 602275 w 602487"/>
              <a:gd name="connsiteY55" fmla="*/ 602275 w 602487"/>
              <a:gd name="connsiteX56" fmla="*/ 602275 w 602487"/>
              <a:gd name="connsiteY56" fmla="*/ 602275 w 602487"/>
              <a:gd name="connsiteX57" fmla="*/ 602275 w 602487"/>
              <a:gd name="connsiteY57" fmla="*/ 602275 w 602487"/>
              <a:gd name="connsiteX58" fmla="*/ 602275 w 602487"/>
              <a:gd name="connsiteY58" fmla="*/ 602275 w 602487"/>
              <a:gd name="connsiteX59" fmla="*/ 602275 w 602487"/>
              <a:gd name="connsiteY59" fmla="*/ 602275 w 602487"/>
              <a:gd name="connsiteX60" fmla="*/ 602275 w 602487"/>
              <a:gd name="connsiteY60" fmla="*/ 602275 w 602487"/>
              <a:gd name="connsiteX61" fmla="*/ 602275 w 602487"/>
              <a:gd name="connsiteY61" fmla="*/ 602275 w 602487"/>
              <a:gd name="connsiteX62" fmla="*/ 602275 w 602487"/>
              <a:gd name="connsiteY62" fmla="*/ 602275 w 602487"/>
              <a:gd name="connsiteX63" fmla="*/ 602275 w 602487"/>
              <a:gd name="connsiteY63" fmla="*/ 602275 w 602487"/>
              <a:gd name="connsiteX64" fmla="*/ 602275 w 602487"/>
              <a:gd name="connsiteY64" fmla="*/ 602275 w 602487"/>
              <a:gd name="connsiteX65" fmla="*/ 602275 w 602487"/>
              <a:gd name="connsiteY65" fmla="*/ 602275 w 602487"/>
              <a:gd name="connsiteX66" fmla="*/ 602275 w 602487"/>
              <a:gd name="connsiteY66" fmla="*/ 602275 w 602487"/>
              <a:gd name="connsiteX67" fmla="*/ 602275 w 602487"/>
              <a:gd name="connsiteY67" fmla="*/ 602275 w 602487"/>
              <a:gd name="connsiteX68" fmla="*/ 602275 w 602487"/>
              <a:gd name="connsiteY68" fmla="*/ 602275 w 602487"/>
              <a:gd name="connsiteX69" fmla="*/ 602275 w 602487"/>
              <a:gd name="connsiteY69" fmla="*/ 602275 w 602487"/>
              <a:gd name="connsiteX70" fmla="*/ 602275 w 602487"/>
              <a:gd name="connsiteY70" fmla="*/ 602275 w 602487"/>
              <a:gd name="connsiteX71" fmla="*/ 602275 w 602487"/>
              <a:gd name="connsiteY71" fmla="*/ 602275 w 602487"/>
              <a:gd name="connsiteX72" fmla="*/ 602275 w 602487"/>
              <a:gd name="connsiteY72" fmla="*/ 602275 w 602487"/>
              <a:gd name="connsiteX73" fmla="*/ 602275 w 602487"/>
              <a:gd name="connsiteY73" fmla="*/ 602275 w 602487"/>
              <a:gd name="connsiteX74" fmla="*/ 602275 w 602487"/>
              <a:gd name="connsiteY74" fmla="*/ 602275 w 602487"/>
              <a:gd name="connsiteX75" fmla="*/ 602275 w 602487"/>
              <a:gd name="connsiteY75" fmla="*/ 602275 w 602487"/>
              <a:gd name="connsiteX76" fmla="*/ 602275 w 602487"/>
              <a:gd name="connsiteY76" fmla="*/ 602275 w 602487"/>
              <a:gd name="connsiteX77" fmla="*/ 602275 w 602487"/>
              <a:gd name="connsiteY77" fmla="*/ 602275 w 602487"/>
              <a:gd name="connsiteX78" fmla="*/ 602275 w 602487"/>
              <a:gd name="connsiteY78" fmla="*/ 602275 w 602487"/>
              <a:gd name="connsiteX79" fmla="*/ 602275 w 602487"/>
              <a:gd name="connsiteY79" fmla="*/ 602275 w 602487"/>
              <a:gd name="connsiteX80" fmla="*/ 602275 w 602487"/>
              <a:gd name="connsiteY80" fmla="*/ 602275 w 602487"/>
              <a:gd name="connsiteX81" fmla="*/ 602275 w 602487"/>
              <a:gd name="connsiteY81" fmla="*/ 602275 w 602487"/>
              <a:gd name="connsiteX82" fmla="*/ 602275 w 602487"/>
              <a:gd name="connsiteY82" fmla="*/ 602275 w 602487"/>
              <a:gd name="connsiteX83" fmla="*/ 602275 w 602487"/>
              <a:gd name="connsiteY83" fmla="*/ 602275 w 602487"/>
              <a:gd name="connsiteX84" fmla="*/ 602275 w 602487"/>
              <a:gd name="connsiteY84" fmla="*/ 602275 w 602487"/>
              <a:gd name="connsiteX85" fmla="*/ 602275 w 602487"/>
              <a:gd name="connsiteY85" fmla="*/ 602275 w 602487"/>
              <a:gd name="connsiteX86" fmla="*/ 602275 w 602487"/>
              <a:gd name="connsiteY86" fmla="*/ 602275 w 602487"/>
              <a:gd name="connsiteX87" fmla="*/ 602275 w 602487"/>
              <a:gd name="connsiteY87" fmla="*/ 602275 w 602487"/>
              <a:gd name="connsiteX88" fmla="*/ 602275 w 602487"/>
              <a:gd name="connsiteY88" fmla="*/ 602275 w 602487"/>
              <a:gd name="connsiteX89" fmla="*/ 602275 w 602487"/>
              <a:gd name="connsiteY89" fmla="*/ 602275 w 602487"/>
              <a:gd name="connsiteX90" fmla="*/ 602275 w 602487"/>
              <a:gd name="connsiteY90" fmla="*/ 602275 w 602487"/>
              <a:gd name="connsiteX91" fmla="*/ 602275 w 602487"/>
              <a:gd name="connsiteY91" fmla="*/ 602275 w 602487"/>
              <a:gd name="connsiteX92" fmla="*/ 602275 w 602487"/>
              <a:gd name="connsiteY92" fmla="*/ 602275 w 60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椭圆 27"/>
          <p:cNvSpPr/>
          <p:nvPr/>
        </p:nvSpPr>
        <p:spPr>
          <a:xfrm>
            <a:off x="1229657" y="5227917"/>
            <a:ext cx="693546" cy="690282"/>
          </a:xfrm>
          <a:prstGeom prst="ellipse">
            <a:avLst/>
          </a:prstGeom>
          <a:solidFill>
            <a:schemeClr val="bg1">
              <a:alpha val="23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9" name="椭圆 28"/>
          <p:cNvSpPr/>
          <p:nvPr/>
        </p:nvSpPr>
        <p:spPr>
          <a:xfrm>
            <a:off x="1286580" y="5284572"/>
            <a:ext cx="579700" cy="576972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31" name="pen_175390"/>
          <p:cNvSpPr/>
          <p:nvPr/>
        </p:nvSpPr>
        <p:spPr>
          <a:xfrm>
            <a:off x="1461470" y="5426204"/>
            <a:ext cx="216373" cy="293709"/>
          </a:xfrm>
          <a:custGeom>
            <a:avLst/>
            <a:gdLst>
              <a:gd name="T0" fmla="*/ 7386 w 7466"/>
              <a:gd name="T1" fmla="*/ 1840 h 10134"/>
              <a:gd name="T2" fmla="*/ 5333 w 7466"/>
              <a:gd name="T3" fmla="*/ 54 h 10134"/>
              <a:gd name="T4" fmla="*/ 5173 w 7466"/>
              <a:gd name="T5" fmla="*/ 0 h 10134"/>
              <a:gd name="T6" fmla="*/ 2293 w 7466"/>
              <a:gd name="T7" fmla="*/ 0 h 10134"/>
              <a:gd name="T8" fmla="*/ 2106 w 7466"/>
              <a:gd name="T9" fmla="*/ 54 h 10134"/>
              <a:gd name="T10" fmla="*/ 80 w 7466"/>
              <a:gd name="T11" fmla="*/ 1814 h 10134"/>
              <a:gd name="T12" fmla="*/ 0 w 7466"/>
              <a:gd name="T13" fmla="*/ 2027 h 10134"/>
              <a:gd name="T14" fmla="*/ 0 w 7466"/>
              <a:gd name="T15" fmla="*/ 4640 h 10134"/>
              <a:gd name="T16" fmla="*/ 53 w 7466"/>
              <a:gd name="T17" fmla="*/ 4827 h 10134"/>
              <a:gd name="T18" fmla="*/ 1786 w 7466"/>
              <a:gd name="T19" fmla="*/ 6827 h 10134"/>
              <a:gd name="T20" fmla="*/ 2266 w 7466"/>
              <a:gd name="T21" fmla="*/ 8027 h 10134"/>
              <a:gd name="T22" fmla="*/ 1866 w 7466"/>
              <a:gd name="T23" fmla="*/ 8027 h 10134"/>
              <a:gd name="T24" fmla="*/ 1866 w 7466"/>
              <a:gd name="T25" fmla="*/ 8560 h 10134"/>
              <a:gd name="T26" fmla="*/ 5600 w 7466"/>
              <a:gd name="T27" fmla="*/ 8560 h 10134"/>
              <a:gd name="T28" fmla="*/ 5600 w 7466"/>
              <a:gd name="T29" fmla="*/ 8027 h 10134"/>
              <a:gd name="T30" fmla="*/ 5200 w 7466"/>
              <a:gd name="T31" fmla="*/ 8027 h 10134"/>
              <a:gd name="T32" fmla="*/ 5680 w 7466"/>
              <a:gd name="T33" fmla="*/ 6827 h 10134"/>
              <a:gd name="T34" fmla="*/ 7413 w 7466"/>
              <a:gd name="T35" fmla="*/ 4827 h 10134"/>
              <a:gd name="T36" fmla="*/ 7466 w 7466"/>
              <a:gd name="T37" fmla="*/ 4640 h 10134"/>
              <a:gd name="T38" fmla="*/ 7466 w 7466"/>
              <a:gd name="T39" fmla="*/ 2027 h 10134"/>
              <a:gd name="T40" fmla="*/ 7386 w 7466"/>
              <a:gd name="T41" fmla="*/ 1840 h 10134"/>
              <a:gd name="T42" fmla="*/ 3733 w 7466"/>
              <a:gd name="T43" fmla="*/ 5787 h 10134"/>
              <a:gd name="T44" fmla="*/ 3013 w 7466"/>
              <a:gd name="T45" fmla="*/ 4667 h 10134"/>
              <a:gd name="T46" fmla="*/ 4426 w 7466"/>
              <a:gd name="T47" fmla="*/ 4667 h 10134"/>
              <a:gd name="T48" fmla="*/ 3733 w 7466"/>
              <a:gd name="T49" fmla="*/ 5787 h 10134"/>
              <a:gd name="T50" fmla="*/ 6933 w 7466"/>
              <a:gd name="T51" fmla="*/ 4534 h 10134"/>
              <a:gd name="T52" fmla="*/ 5226 w 7466"/>
              <a:gd name="T53" fmla="*/ 6480 h 10134"/>
              <a:gd name="T54" fmla="*/ 5173 w 7466"/>
              <a:gd name="T55" fmla="*/ 6560 h 10134"/>
              <a:gd name="T56" fmla="*/ 4613 w 7466"/>
              <a:gd name="T57" fmla="*/ 8000 h 10134"/>
              <a:gd name="T58" fmla="*/ 4000 w 7466"/>
              <a:gd name="T59" fmla="*/ 8000 h 10134"/>
              <a:gd name="T60" fmla="*/ 4000 w 7466"/>
              <a:gd name="T61" fmla="*/ 6347 h 10134"/>
              <a:gd name="T62" fmla="*/ 5146 w 7466"/>
              <a:gd name="T63" fmla="*/ 4534 h 10134"/>
              <a:gd name="T64" fmla="*/ 5146 w 7466"/>
              <a:gd name="T65" fmla="*/ 4267 h 10134"/>
              <a:gd name="T66" fmla="*/ 4906 w 7466"/>
              <a:gd name="T67" fmla="*/ 4134 h 10134"/>
              <a:gd name="T68" fmla="*/ 2506 w 7466"/>
              <a:gd name="T69" fmla="*/ 4134 h 10134"/>
              <a:gd name="T70" fmla="*/ 2266 w 7466"/>
              <a:gd name="T71" fmla="*/ 4267 h 10134"/>
              <a:gd name="T72" fmla="*/ 2266 w 7466"/>
              <a:gd name="T73" fmla="*/ 4534 h 10134"/>
              <a:gd name="T74" fmla="*/ 3413 w 7466"/>
              <a:gd name="T75" fmla="*/ 6347 h 10134"/>
              <a:gd name="T76" fmla="*/ 3413 w 7466"/>
              <a:gd name="T77" fmla="*/ 8000 h 10134"/>
              <a:gd name="T78" fmla="*/ 2800 w 7466"/>
              <a:gd name="T79" fmla="*/ 8000 h 10134"/>
              <a:gd name="T80" fmla="*/ 2240 w 7466"/>
              <a:gd name="T81" fmla="*/ 6560 h 10134"/>
              <a:gd name="T82" fmla="*/ 2186 w 7466"/>
              <a:gd name="T83" fmla="*/ 6480 h 10134"/>
              <a:gd name="T84" fmla="*/ 533 w 7466"/>
              <a:gd name="T85" fmla="*/ 4534 h 10134"/>
              <a:gd name="T86" fmla="*/ 533 w 7466"/>
              <a:gd name="T87" fmla="*/ 2160 h 10134"/>
              <a:gd name="T88" fmla="*/ 2400 w 7466"/>
              <a:gd name="T89" fmla="*/ 534 h 10134"/>
              <a:gd name="T90" fmla="*/ 5066 w 7466"/>
              <a:gd name="T91" fmla="*/ 534 h 10134"/>
              <a:gd name="T92" fmla="*/ 6933 w 7466"/>
              <a:gd name="T93" fmla="*/ 2160 h 10134"/>
              <a:gd name="T94" fmla="*/ 6933 w 7466"/>
              <a:gd name="T95" fmla="*/ 4534 h 10134"/>
              <a:gd name="T96" fmla="*/ 2133 w 7466"/>
              <a:gd name="T97" fmla="*/ 8800 h 10134"/>
              <a:gd name="T98" fmla="*/ 5333 w 7466"/>
              <a:gd name="T99" fmla="*/ 8800 h 10134"/>
              <a:gd name="T100" fmla="*/ 5333 w 7466"/>
              <a:gd name="T101" fmla="*/ 9334 h 10134"/>
              <a:gd name="T102" fmla="*/ 2133 w 7466"/>
              <a:gd name="T103" fmla="*/ 9334 h 10134"/>
              <a:gd name="T104" fmla="*/ 2133 w 7466"/>
              <a:gd name="T105" fmla="*/ 8800 h 10134"/>
              <a:gd name="T106" fmla="*/ 2666 w 7466"/>
              <a:gd name="T107" fmla="*/ 9600 h 10134"/>
              <a:gd name="T108" fmla="*/ 4800 w 7466"/>
              <a:gd name="T109" fmla="*/ 9600 h 10134"/>
              <a:gd name="T110" fmla="*/ 4800 w 7466"/>
              <a:gd name="T111" fmla="*/ 10134 h 10134"/>
              <a:gd name="T112" fmla="*/ 2666 w 7466"/>
              <a:gd name="T113" fmla="*/ 10134 h 10134"/>
              <a:gd name="T114" fmla="*/ 2666 w 7466"/>
              <a:gd name="T115" fmla="*/ 9600 h 10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66" h="10134">
                <a:moveTo>
                  <a:pt x="7386" y="1840"/>
                </a:moveTo>
                <a:lnTo>
                  <a:pt x="5333" y="54"/>
                </a:lnTo>
                <a:cubicBezTo>
                  <a:pt x="5306" y="27"/>
                  <a:pt x="5226" y="0"/>
                  <a:pt x="5173" y="0"/>
                </a:cubicBezTo>
                <a:lnTo>
                  <a:pt x="2293" y="0"/>
                </a:lnTo>
                <a:cubicBezTo>
                  <a:pt x="2240" y="0"/>
                  <a:pt x="2160" y="27"/>
                  <a:pt x="2106" y="54"/>
                </a:cubicBezTo>
                <a:lnTo>
                  <a:pt x="80" y="1814"/>
                </a:lnTo>
                <a:cubicBezTo>
                  <a:pt x="26" y="1867"/>
                  <a:pt x="0" y="1947"/>
                  <a:pt x="0" y="2027"/>
                </a:cubicBezTo>
                <a:lnTo>
                  <a:pt x="0" y="4640"/>
                </a:lnTo>
                <a:cubicBezTo>
                  <a:pt x="0" y="4694"/>
                  <a:pt x="26" y="4774"/>
                  <a:pt x="53" y="4827"/>
                </a:cubicBezTo>
                <a:lnTo>
                  <a:pt x="1786" y="6827"/>
                </a:lnTo>
                <a:lnTo>
                  <a:pt x="2266" y="8027"/>
                </a:lnTo>
                <a:lnTo>
                  <a:pt x="1866" y="8027"/>
                </a:lnTo>
                <a:lnTo>
                  <a:pt x="1866" y="8560"/>
                </a:lnTo>
                <a:lnTo>
                  <a:pt x="5600" y="8560"/>
                </a:lnTo>
                <a:lnTo>
                  <a:pt x="5600" y="8027"/>
                </a:lnTo>
                <a:lnTo>
                  <a:pt x="5200" y="8027"/>
                </a:lnTo>
                <a:lnTo>
                  <a:pt x="5680" y="6827"/>
                </a:lnTo>
                <a:lnTo>
                  <a:pt x="7413" y="4827"/>
                </a:lnTo>
                <a:cubicBezTo>
                  <a:pt x="7466" y="4774"/>
                  <a:pt x="7466" y="4720"/>
                  <a:pt x="7466" y="4640"/>
                </a:cubicBezTo>
                <a:lnTo>
                  <a:pt x="7466" y="2027"/>
                </a:lnTo>
                <a:cubicBezTo>
                  <a:pt x="7466" y="1947"/>
                  <a:pt x="7440" y="1867"/>
                  <a:pt x="7386" y="1840"/>
                </a:cubicBezTo>
                <a:close/>
                <a:moveTo>
                  <a:pt x="3733" y="5787"/>
                </a:moveTo>
                <a:lnTo>
                  <a:pt x="3013" y="4667"/>
                </a:lnTo>
                <a:lnTo>
                  <a:pt x="4426" y="4667"/>
                </a:lnTo>
                <a:lnTo>
                  <a:pt x="3733" y="5787"/>
                </a:lnTo>
                <a:close/>
                <a:moveTo>
                  <a:pt x="6933" y="4534"/>
                </a:moveTo>
                <a:lnTo>
                  <a:pt x="5226" y="6480"/>
                </a:lnTo>
                <a:cubicBezTo>
                  <a:pt x="5200" y="6507"/>
                  <a:pt x="5200" y="6534"/>
                  <a:pt x="5173" y="6560"/>
                </a:cubicBezTo>
                <a:lnTo>
                  <a:pt x="4613" y="8000"/>
                </a:lnTo>
                <a:lnTo>
                  <a:pt x="4000" y="8000"/>
                </a:lnTo>
                <a:lnTo>
                  <a:pt x="4000" y="6347"/>
                </a:lnTo>
                <a:lnTo>
                  <a:pt x="5146" y="4534"/>
                </a:lnTo>
                <a:cubicBezTo>
                  <a:pt x="5200" y="4454"/>
                  <a:pt x="5200" y="4347"/>
                  <a:pt x="5146" y="4267"/>
                </a:cubicBezTo>
                <a:cubicBezTo>
                  <a:pt x="5093" y="4187"/>
                  <a:pt x="5013" y="4134"/>
                  <a:pt x="4906" y="4134"/>
                </a:cubicBezTo>
                <a:lnTo>
                  <a:pt x="2506" y="4134"/>
                </a:lnTo>
                <a:cubicBezTo>
                  <a:pt x="2400" y="4134"/>
                  <a:pt x="2320" y="4187"/>
                  <a:pt x="2266" y="4267"/>
                </a:cubicBezTo>
                <a:cubicBezTo>
                  <a:pt x="2213" y="4347"/>
                  <a:pt x="2213" y="4454"/>
                  <a:pt x="2266" y="4534"/>
                </a:cubicBezTo>
                <a:lnTo>
                  <a:pt x="3413" y="6347"/>
                </a:lnTo>
                <a:lnTo>
                  <a:pt x="3413" y="8000"/>
                </a:lnTo>
                <a:lnTo>
                  <a:pt x="2800" y="8000"/>
                </a:lnTo>
                <a:lnTo>
                  <a:pt x="2240" y="6560"/>
                </a:lnTo>
                <a:cubicBezTo>
                  <a:pt x="2240" y="6534"/>
                  <a:pt x="2213" y="6507"/>
                  <a:pt x="2186" y="6480"/>
                </a:cubicBezTo>
                <a:lnTo>
                  <a:pt x="533" y="4534"/>
                </a:lnTo>
                <a:lnTo>
                  <a:pt x="533" y="2160"/>
                </a:lnTo>
                <a:lnTo>
                  <a:pt x="2400" y="534"/>
                </a:lnTo>
                <a:lnTo>
                  <a:pt x="5066" y="534"/>
                </a:lnTo>
                <a:lnTo>
                  <a:pt x="6933" y="2160"/>
                </a:lnTo>
                <a:lnTo>
                  <a:pt x="6933" y="4534"/>
                </a:lnTo>
                <a:close/>
                <a:moveTo>
                  <a:pt x="2133" y="8800"/>
                </a:moveTo>
                <a:lnTo>
                  <a:pt x="5333" y="8800"/>
                </a:lnTo>
                <a:lnTo>
                  <a:pt x="5333" y="9334"/>
                </a:lnTo>
                <a:lnTo>
                  <a:pt x="2133" y="9334"/>
                </a:lnTo>
                <a:lnTo>
                  <a:pt x="2133" y="8800"/>
                </a:lnTo>
                <a:close/>
                <a:moveTo>
                  <a:pt x="2666" y="9600"/>
                </a:moveTo>
                <a:lnTo>
                  <a:pt x="4800" y="9600"/>
                </a:lnTo>
                <a:lnTo>
                  <a:pt x="4800" y="10134"/>
                </a:lnTo>
                <a:lnTo>
                  <a:pt x="2666" y="10134"/>
                </a:lnTo>
                <a:lnTo>
                  <a:pt x="2666" y="9600"/>
                </a:lnTo>
                <a:close/>
              </a:path>
            </a:pathLst>
          </a:cu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文本框 31"/>
          <p:cNvSpPr txBox="1"/>
          <p:nvPr/>
        </p:nvSpPr>
        <p:spPr>
          <a:xfrm>
            <a:off x="814302" y="6011405"/>
            <a:ext cx="1510673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收益分成</a:t>
            </a:r>
            <a:endParaRPr lang="zh-CN" altLang="en-US" sz="14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293478" y="6011405"/>
            <a:ext cx="1510673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灵活就业</a:t>
            </a:r>
            <a:endParaRPr lang="zh-CN" altLang="en-US" sz="14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20235" y="4750435"/>
            <a:ext cx="6551930" cy="1621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    </a:t>
            </a: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作为放开程度最早、最彻底的电力市场，据了解，在全省进行电力市场宣传、开发的灵活就业人员就达到5000人以上，是他们共同爬山涉水、与广大的客户进行沟通、交流，将电力市场化改革的春风吹向云南每一个角落，云南电力市场化改革直接或间接为社会灵活就业人员创造了生计。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33285" y="3146611"/>
            <a:ext cx="3182471" cy="0"/>
          </a:xfrm>
          <a:prstGeom prst="line">
            <a:avLst/>
          </a:prstGeom>
          <a:ln>
            <a:solidFill>
              <a:schemeClr val="bg1"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顶角 11"/>
          <p:cNvSpPr/>
          <p:nvPr/>
        </p:nvSpPr>
        <p:spPr>
          <a:xfrm rot="5400000" flipV="1">
            <a:off x="2948688" y="-324600"/>
            <a:ext cx="3723703" cy="8083829"/>
          </a:xfrm>
          <a:prstGeom prst="round2SameRect">
            <a:avLst>
              <a:gd name="adj1" fmla="val 1966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160" y="287655"/>
            <a:ext cx="3688715" cy="677505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60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  <a:sym typeface="+mn-ea"/>
                </a:rPr>
                <a:t>市场开发模式变化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420654" y="350949"/>
              <a:ext cx="548579" cy="548579"/>
              <a:chOff x="2451475" y="381772"/>
              <a:chExt cx="645644" cy="64564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451475" y="381772"/>
                <a:ext cx="645644" cy="645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477641" y="499731"/>
                <a:ext cx="597093" cy="433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01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r="31454" b="5893"/>
          <a:stretch>
            <a:fillRect/>
          </a:stretch>
        </p:blipFill>
        <p:spPr>
          <a:xfrm>
            <a:off x="8456710" y="1020417"/>
            <a:ext cx="3062153" cy="5373792"/>
          </a:xfrm>
          <a:prstGeom prst="roundRect">
            <a:avLst>
              <a:gd name="adj" fmla="val 5153"/>
            </a:avLst>
          </a:prstGeom>
        </p:spPr>
      </p:pic>
      <p:sp>
        <p:nvSpPr>
          <p:cNvPr id="13" name="文本框 12"/>
          <p:cNvSpPr txBox="1"/>
          <p:nvPr/>
        </p:nvSpPr>
        <p:spPr>
          <a:xfrm>
            <a:off x="1260620" y="2809267"/>
            <a:ext cx="6862963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   </a:t>
            </a:r>
            <a:r>
              <a:rPr lang="zh-CN" altLang="en-US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伴随着较多的市场开发人员出现，市场开发模式收益分成存在的问题也逐步显现，形成了层层分成的营销模式，逐级营销人员的不合理分成，使最终签订合同的人员甚至出现只有百分之五的分成，对市场开发进度造成了一定影响，同时市场人员管理一系列问题也在突显。</a:t>
            </a:r>
            <a:endParaRPr lang="zh-CN" altLang="en-US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9688" y="2305880"/>
            <a:ext cx="2295152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/>
            <a:r>
              <a:rPr lang="en-US" altLang="zh-CN" sz="2200" dirty="0">
                <a:solidFill>
                  <a:schemeClr val="bg1"/>
                </a:solidFill>
              </a:rPr>
              <a:t>2</a:t>
            </a:r>
            <a:r>
              <a:rPr lang="zh-CN" altLang="en-US" sz="2200" dirty="0">
                <a:solidFill>
                  <a:schemeClr val="bg1"/>
                </a:solidFill>
              </a:rPr>
              <a:t>、存在的问题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160" y="287655"/>
            <a:ext cx="3813810" cy="677545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6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  <a:sym typeface="+mn-ea"/>
                </a:rPr>
                <a:t>市场开发模式变化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420654" y="350949"/>
              <a:ext cx="548579" cy="548579"/>
              <a:chOff x="2451475" y="381772"/>
              <a:chExt cx="645644" cy="64564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451475" y="381772"/>
                <a:ext cx="645644" cy="6456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477641" y="499731"/>
                <a:ext cx="597093" cy="433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01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1762" r="4199" b="34108"/>
          <a:stretch>
            <a:fillRect/>
          </a:stretch>
        </p:blipFill>
        <p:spPr>
          <a:xfrm>
            <a:off x="3225395" y="2729902"/>
            <a:ext cx="8398589" cy="3137647"/>
          </a:xfrm>
          <a:prstGeom prst="roundRect">
            <a:avLst>
              <a:gd name="adj" fmla="val 5412"/>
            </a:avLst>
          </a:prstGeom>
        </p:spPr>
      </p:pic>
      <p:sp>
        <p:nvSpPr>
          <p:cNvPr id="12" name="矩形: 圆角 11"/>
          <p:cNvSpPr/>
          <p:nvPr/>
        </p:nvSpPr>
        <p:spPr>
          <a:xfrm>
            <a:off x="906780" y="1081405"/>
            <a:ext cx="3471545" cy="1948180"/>
          </a:xfrm>
          <a:prstGeom prst="roundRect">
            <a:avLst>
              <a:gd name="adj" fmla="val 5297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43000" y="1255395"/>
            <a:ext cx="28168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3</a:t>
            </a:r>
            <a:r>
              <a:rPr lang="zh-CN" altLang="en-US" sz="2200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rPr>
              <a:t>、问题的解决</a:t>
            </a:r>
            <a:endParaRPr lang="zh-CN" altLang="en-US" sz="2200" dirty="0">
              <a:solidFill>
                <a:schemeClr val="bg1"/>
              </a:solidFill>
              <a:latin typeface="汉仪旗黑-75S" panose="00020600040101010101" pitchFamily="18" charset="-122"/>
              <a:ea typeface="汉仪旗黑-75S" panose="00020600040101010101" pitchFamily="18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020176" y="1857337"/>
            <a:ext cx="693546" cy="690282"/>
          </a:xfrm>
          <a:prstGeom prst="ellipse">
            <a:avLst/>
          </a:prstGeom>
          <a:solidFill>
            <a:schemeClr val="bg1">
              <a:alpha val="23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4" name="椭圆 23"/>
          <p:cNvSpPr/>
          <p:nvPr/>
        </p:nvSpPr>
        <p:spPr>
          <a:xfrm>
            <a:off x="3076464" y="1919072"/>
            <a:ext cx="579700" cy="576972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5" name="pen_175390"/>
          <p:cNvSpPr/>
          <p:nvPr/>
        </p:nvSpPr>
        <p:spPr>
          <a:xfrm>
            <a:off x="3225107" y="2066534"/>
            <a:ext cx="282413" cy="282048"/>
          </a:xfrm>
          <a:custGeom>
            <a:avLst/>
            <a:gdLst>
              <a:gd name="connsiteX0" fmla="*/ 602275 w 602487"/>
              <a:gd name="connsiteY0" fmla="*/ 602275 w 602487"/>
              <a:gd name="connsiteX1" fmla="*/ 602275 w 602487"/>
              <a:gd name="connsiteY1" fmla="*/ 602275 w 602487"/>
              <a:gd name="connsiteX2" fmla="*/ 602275 w 602487"/>
              <a:gd name="connsiteY2" fmla="*/ 602275 w 602487"/>
              <a:gd name="connsiteX3" fmla="*/ 602275 w 602487"/>
              <a:gd name="connsiteY3" fmla="*/ 602275 w 602487"/>
              <a:gd name="connsiteX4" fmla="*/ 602275 w 602487"/>
              <a:gd name="connsiteY4" fmla="*/ 602275 w 602487"/>
              <a:gd name="connsiteX5" fmla="*/ 602275 w 602487"/>
              <a:gd name="connsiteY5" fmla="*/ 602275 w 602487"/>
              <a:gd name="connsiteX6" fmla="*/ 602275 w 602487"/>
              <a:gd name="connsiteY6" fmla="*/ 602275 w 602487"/>
              <a:gd name="connsiteX7" fmla="*/ 602275 w 602487"/>
              <a:gd name="connsiteY7" fmla="*/ 602275 w 602487"/>
              <a:gd name="connsiteX8" fmla="*/ 602275 w 602487"/>
              <a:gd name="connsiteY8" fmla="*/ 602275 w 602487"/>
              <a:gd name="connsiteX9" fmla="*/ 602275 w 602487"/>
              <a:gd name="connsiteY9" fmla="*/ 602275 w 602487"/>
              <a:gd name="connsiteX10" fmla="*/ 602275 w 602487"/>
              <a:gd name="connsiteY10" fmla="*/ 602275 w 602487"/>
              <a:gd name="connsiteX11" fmla="*/ 602275 w 602487"/>
              <a:gd name="connsiteY11" fmla="*/ 602275 w 602487"/>
              <a:gd name="connsiteX12" fmla="*/ 602275 w 602487"/>
              <a:gd name="connsiteY12" fmla="*/ 602275 w 602487"/>
              <a:gd name="connsiteX13" fmla="*/ 602275 w 602487"/>
              <a:gd name="connsiteY13" fmla="*/ 602275 w 602487"/>
              <a:gd name="connsiteX14" fmla="*/ 602275 w 602487"/>
              <a:gd name="connsiteY14" fmla="*/ 602275 w 602487"/>
              <a:gd name="connsiteX15" fmla="*/ 602275 w 602487"/>
              <a:gd name="connsiteY15" fmla="*/ 602275 w 602487"/>
              <a:gd name="connsiteX16" fmla="*/ 602275 w 602487"/>
              <a:gd name="connsiteY16" fmla="*/ 602275 w 602487"/>
              <a:gd name="connsiteX17" fmla="*/ 602275 w 602487"/>
              <a:gd name="connsiteY17" fmla="*/ 602275 w 602487"/>
              <a:gd name="connsiteX18" fmla="*/ 602275 w 602487"/>
              <a:gd name="connsiteY18" fmla="*/ 602275 w 602487"/>
              <a:gd name="connsiteX19" fmla="*/ 602275 w 602487"/>
              <a:gd name="connsiteY19" fmla="*/ 602275 w 602487"/>
              <a:gd name="connsiteX20" fmla="*/ 602275 w 602487"/>
              <a:gd name="connsiteY20" fmla="*/ 602275 w 602487"/>
              <a:gd name="connsiteX21" fmla="*/ 602275 w 602487"/>
              <a:gd name="connsiteY21" fmla="*/ 602275 w 602487"/>
              <a:gd name="connsiteX22" fmla="*/ 602275 w 602487"/>
              <a:gd name="connsiteY22" fmla="*/ 602275 w 602487"/>
              <a:gd name="connsiteX23" fmla="*/ 602275 w 602487"/>
              <a:gd name="connsiteY23" fmla="*/ 602275 w 602487"/>
              <a:gd name="connsiteX24" fmla="*/ 602275 w 602487"/>
              <a:gd name="connsiteY24" fmla="*/ 602275 w 602487"/>
              <a:gd name="connsiteX25" fmla="*/ 602275 w 602487"/>
              <a:gd name="connsiteY25" fmla="*/ 602275 w 602487"/>
              <a:gd name="connsiteX26" fmla="*/ 602275 w 602487"/>
              <a:gd name="connsiteY26" fmla="*/ 602275 w 602487"/>
              <a:gd name="connsiteX27" fmla="*/ 602275 w 602487"/>
              <a:gd name="connsiteY27" fmla="*/ 602275 w 602487"/>
              <a:gd name="connsiteX28" fmla="*/ 602275 w 602487"/>
              <a:gd name="connsiteY28" fmla="*/ 602275 w 602487"/>
              <a:gd name="connsiteX29" fmla="*/ 602275 w 602487"/>
              <a:gd name="connsiteY29" fmla="*/ 602275 w 602487"/>
              <a:gd name="connsiteX30" fmla="*/ 602275 w 602487"/>
              <a:gd name="connsiteY30" fmla="*/ 602275 w 602487"/>
              <a:gd name="connsiteX31" fmla="*/ 602275 w 602487"/>
              <a:gd name="connsiteY31" fmla="*/ 602275 w 602487"/>
              <a:gd name="connsiteX32" fmla="*/ 602275 w 602487"/>
              <a:gd name="connsiteY32" fmla="*/ 602275 w 602487"/>
              <a:gd name="connsiteX33" fmla="*/ 602275 w 602487"/>
              <a:gd name="connsiteY33" fmla="*/ 602275 w 602487"/>
              <a:gd name="connsiteX34" fmla="*/ 602275 w 602487"/>
              <a:gd name="connsiteY34" fmla="*/ 602275 w 602487"/>
              <a:gd name="connsiteX35" fmla="*/ 602275 w 602487"/>
              <a:gd name="connsiteY35" fmla="*/ 602275 w 602487"/>
              <a:gd name="connsiteX36" fmla="*/ 602275 w 602487"/>
              <a:gd name="connsiteY36" fmla="*/ 602275 w 602487"/>
              <a:gd name="connsiteX37" fmla="*/ 602275 w 602487"/>
              <a:gd name="connsiteY37" fmla="*/ 602275 w 602487"/>
              <a:gd name="connsiteX38" fmla="*/ 602275 w 602487"/>
              <a:gd name="connsiteY38" fmla="*/ 602275 w 602487"/>
              <a:gd name="connsiteX39" fmla="*/ 602275 w 602487"/>
              <a:gd name="connsiteY39" fmla="*/ 602275 w 602487"/>
              <a:gd name="connsiteX40" fmla="*/ 602275 w 602487"/>
              <a:gd name="connsiteY40" fmla="*/ 602275 w 602487"/>
              <a:gd name="connsiteX41" fmla="*/ 602275 w 602487"/>
              <a:gd name="connsiteY41" fmla="*/ 602275 w 602487"/>
              <a:gd name="connsiteX42" fmla="*/ 602275 w 602487"/>
              <a:gd name="connsiteY42" fmla="*/ 602275 w 602487"/>
              <a:gd name="connsiteX43" fmla="*/ 602275 w 602487"/>
              <a:gd name="connsiteY43" fmla="*/ 602275 w 602487"/>
              <a:gd name="connsiteX44" fmla="*/ 602275 w 602487"/>
              <a:gd name="connsiteY44" fmla="*/ 602275 w 602487"/>
              <a:gd name="connsiteX45" fmla="*/ 602275 w 602487"/>
              <a:gd name="connsiteY45" fmla="*/ 602275 w 602487"/>
              <a:gd name="connsiteX46" fmla="*/ 602275 w 602487"/>
              <a:gd name="connsiteY46" fmla="*/ 602275 w 602487"/>
              <a:gd name="connsiteX47" fmla="*/ 602275 w 602487"/>
              <a:gd name="connsiteY47" fmla="*/ 602275 w 602487"/>
              <a:gd name="connsiteX48" fmla="*/ 602275 w 602487"/>
              <a:gd name="connsiteY48" fmla="*/ 602275 w 602487"/>
              <a:gd name="connsiteX49" fmla="*/ 602275 w 602487"/>
              <a:gd name="connsiteY49" fmla="*/ 602275 w 602487"/>
              <a:gd name="connsiteX50" fmla="*/ 602275 w 602487"/>
              <a:gd name="connsiteY50" fmla="*/ 602275 w 602487"/>
              <a:gd name="connsiteX51" fmla="*/ 602275 w 602487"/>
              <a:gd name="connsiteY51" fmla="*/ 602275 w 602487"/>
              <a:gd name="connsiteX52" fmla="*/ 602275 w 602487"/>
              <a:gd name="connsiteY52" fmla="*/ 602275 w 602487"/>
              <a:gd name="connsiteX53" fmla="*/ 602275 w 602487"/>
              <a:gd name="connsiteY53" fmla="*/ 602275 w 602487"/>
              <a:gd name="connsiteX54" fmla="*/ 602275 w 602487"/>
              <a:gd name="connsiteY54" fmla="*/ 602275 w 602487"/>
              <a:gd name="connsiteX55" fmla="*/ 602275 w 602487"/>
              <a:gd name="connsiteY55" fmla="*/ 602275 w 602487"/>
              <a:gd name="connsiteX56" fmla="*/ 602275 w 602487"/>
              <a:gd name="connsiteY56" fmla="*/ 602275 w 602487"/>
              <a:gd name="connsiteX57" fmla="*/ 602275 w 602487"/>
              <a:gd name="connsiteY57" fmla="*/ 602275 w 602487"/>
              <a:gd name="connsiteX58" fmla="*/ 602275 w 602487"/>
              <a:gd name="connsiteY58" fmla="*/ 602275 w 602487"/>
              <a:gd name="connsiteX59" fmla="*/ 602275 w 602487"/>
              <a:gd name="connsiteY59" fmla="*/ 602275 w 602487"/>
              <a:gd name="connsiteX60" fmla="*/ 602275 w 602487"/>
              <a:gd name="connsiteY60" fmla="*/ 602275 w 602487"/>
              <a:gd name="connsiteX61" fmla="*/ 602275 w 602487"/>
              <a:gd name="connsiteY61" fmla="*/ 602275 w 602487"/>
              <a:gd name="connsiteX62" fmla="*/ 602275 w 602487"/>
              <a:gd name="connsiteY62" fmla="*/ 602275 w 602487"/>
              <a:gd name="connsiteX63" fmla="*/ 602275 w 602487"/>
              <a:gd name="connsiteY63" fmla="*/ 602275 w 602487"/>
              <a:gd name="connsiteX64" fmla="*/ 602275 w 602487"/>
              <a:gd name="connsiteY64" fmla="*/ 602275 w 602487"/>
              <a:gd name="connsiteX65" fmla="*/ 602275 w 602487"/>
              <a:gd name="connsiteY65" fmla="*/ 602275 w 602487"/>
              <a:gd name="connsiteX66" fmla="*/ 602275 w 602487"/>
              <a:gd name="connsiteY66" fmla="*/ 602275 w 602487"/>
              <a:gd name="connsiteX67" fmla="*/ 602275 w 602487"/>
              <a:gd name="connsiteY67" fmla="*/ 602275 w 602487"/>
              <a:gd name="connsiteX68" fmla="*/ 602275 w 602487"/>
              <a:gd name="connsiteY68" fmla="*/ 602275 w 602487"/>
              <a:gd name="connsiteX69" fmla="*/ 602275 w 602487"/>
              <a:gd name="connsiteY69" fmla="*/ 602275 w 602487"/>
              <a:gd name="connsiteX70" fmla="*/ 602275 w 602487"/>
              <a:gd name="connsiteY70" fmla="*/ 602275 w 602487"/>
              <a:gd name="connsiteX71" fmla="*/ 602275 w 602487"/>
              <a:gd name="connsiteY71" fmla="*/ 602275 w 602487"/>
              <a:gd name="connsiteX72" fmla="*/ 602275 w 602487"/>
              <a:gd name="connsiteY72" fmla="*/ 602275 w 602487"/>
              <a:gd name="connsiteX73" fmla="*/ 602275 w 602487"/>
              <a:gd name="connsiteY73" fmla="*/ 602275 w 602487"/>
              <a:gd name="connsiteX74" fmla="*/ 602275 w 602487"/>
              <a:gd name="connsiteY74" fmla="*/ 602275 w 602487"/>
              <a:gd name="connsiteX75" fmla="*/ 602275 w 602487"/>
              <a:gd name="connsiteY75" fmla="*/ 602275 w 602487"/>
              <a:gd name="connsiteX76" fmla="*/ 602275 w 602487"/>
              <a:gd name="connsiteY76" fmla="*/ 602275 w 602487"/>
              <a:gd name="connsiteX77" fmla="*/ 602275 w 602487"/>
              <a:gd name="connsiteY77" fmla="*/ 602275 w 602487"/>
              <a:gd name="connsiteX78" fmla="*/ 602275 w 602487"/>
              <a:gd name="connsiteY78" fmla="*/ 602275 w 602487"/>
              <a:gd name="connsiteX79" fmla="*/ 602275 w 602487"/>
              <a:gd name="connsiteY79" fmla="*/ 602275 w 602487"/>
              <a:gd name="connsiteX80" fmla="*/ 602275 w 602487"/>
              <a:gd name="connsiteY80" fmla="*/ 602275 w 602487"/>
              <a:gd name="connsiteX81" fmla="*/ 602275 w 602487"/>
              <a:gd name="connsiteY81" fmla="*/ 602275 w 602487"/>
              <a:gd name="connsiteX82" fmla="*/ 602275 w 602487"/>
              <a:gd name="connsiteY82" fmla="*/ 602275 w 602487"/>
              <a:gd name="connsiteX83" fmla="*/ 602275 w 602487"/>
              <a:gd name="connsiteY83" fmla="*/ 602275 w 602487"/>
              <a:gd name="connsiteX84" fmla="*/ 602275 w 602487"/>
              <a:gd name="connsiteY84" fmla="*/ 602275 w 602487"/>
              <a:gd name="connsiteX85" fmla="*/ 602275 w 602487"/>
              <a:gd name="connsiteY85" fmla="*/ 602275 w 602487"/>
              <a:gd name="connsiteX86" fmla="*/ 602275 w 602487"/>
              <a:gd name="connsiteY86" fmla="*/ 602275 w 602487"/>
              <a:gd name="connsiteX87" fmla="*/ 602275 w 602487"/>
              <a:gd name="connsiteY87" fmla="*/ 602275 w 602487"/>
              <a:gd name="connsiteX88" fmla="*/ 602275 w 602487"/>
              <a:gd name="connsiteY88" fmla="*/ 602275 w 602487"/>
              <a:gd name="connsiteX89" fmla="*/ 602275 w 602487"/>
              <a:gd name="connsiteY89" fmla="*/ 602275 w 602487"/>
              <a:gd name="connsiteX90" fmla="*/ 602275 w 602487"/>
              <a:gd name="connsiteY90" fmla="*/ 602275 w 602487"/>
              <a:gd name="connsiteX91" fmla="*/ 602275 w 602487"/>
              <a:gd name="connsiteY91" fmla="*/ 602275 w 602487"/>
              <a:gd name="connsiteX92" fmla="*/ 602275 w 602487"/>
              <a:gd name="connsiteY92" fmla="*/ 602275 w 60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椭圆 27"/>
          <p:cNvSpPr/>
          <p:nvPr/>
        </p:nvSpPr>
        <p:spPr>
          <a:xfrm>
            <a:off x="1547157" y="1862417"/>
            <a:ext cx="693546" cy="690282"/>
          </a:xfrm>
          <a:prstGeom prst="ellipse">
            <a:avLst/>
          </a:prstGeom>
          <a:solidFill>
            <a:schemeClr val="bg1">
              <a:alpha val="23000"/>
            </a:schemeClr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29" name="椭圆 28"/>
          <p:cNvSpPr/>
          <p:nvPr/>
        </p:nvSpPr>
        <p:spPr>
          <a:xfrm>
            <a:off x="1604080" y="1919072"/>
            <a:ext cx="579700" cy="576972"/>
          </a:xfrm>
          <a:prstGeom prst="ellipse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31" name="pen_175390"/>
          <p:cNvSpPr/>
          <p:nvPr/>
        </p:nvSpPr>
        <p:spPr>
          <a:xfrm>
            <a:off x="1778970" y="2060704"/>
            <a:ext cx="216373" cy="293709"/>
          </a:xfrm>
          <a:custGeom>
            <a:avLst/>
            <a:gdLst>
              <a:gd name="T0" fmla="*/ 7386 w 7466"/>
              <a:gd name="T1" fmla="*/ 1840 h 10134"/>
              <a:gd name="T2" fmla="*/ 5333 w 7466"/>
              <a:gd name="T3" fmla="*/ 54 h 10134"/>
              <a:gd name="T4" fmla="*/ 5173 w 7466"/>
              <a:gd name="T5" fmla="*/ 0 h 10134"/>
              <a:gd name="T6" fmla="*/ 2293 w 7466"/>
              <a:gd name="T7" fmla="*/ 0 h 10134"/>
              <a:gd name="T8" fmla="*/ 2106 w 7466"/>
              <a:gd name="T9" fmla="*/ 54 h 10134"/>
              <a:gd name="T10" fmla="*/ 80 w 7466"/>
              <a:gd name="T11" fmla="*/ 1814 h 10134"/>
              <a:gd name="T12" fmla="*/ 0 w 7466"/>
              <a:gd name="T13" fmla="*/ 2027 h 10134"/>
              <a:gd name="T14" fmla="*/ 0 w 7466"/>
              <a:gd name="T15" fmla="*/ 4640 h 10134"/>
              <a:gd name="T16" fmla="*/ 53 w 7466"/>
              <a:gd name="T17" fmla="*/ 4827 h 10134"/>
              <a:gd name="T18" fmla="*/ 1786 w 7466"/>
              <a:gd name="T19" fmla="*/ 6827 h 10134"/>
              <a:gd name="T20" fmla="*/ 2266 w 7466"/>
              <a:gd name="T21" fmla="*/ 8027 h 10134"/>
              <a:gd name="T22" fmla="*/ 1866 w 7466"/>
              <a:gd name="T23" fmla="*/ 8027 h 10134"/>
              <a:gd name="T24" fmla="*/ 1866 w 7466"/>
              <a:gd name="T25" fmla="*/ 8560 h 10134"/>
              <a:gd name="T26" fmla="*/ 5600 w 7466"/>
              <a:gd name="T27" fmla="*/ 8560 h 10134"/>
              <a:gd name="T28" fmla="*/ 5600 w 7466"/>
              <a:gd name="T29" fmla="*/ 8027 h 10134"/>
              <a:gd name="T30" fmla="*/ 5200 w 7466"/>
              <a:gd name="T31" fmla="*/ 8027 h 10134"/>
              <a:gd name="T32" fmla="*/ 5680 w 7466"/>
              <a:gd name="T33" fmla="*/ 6827 h 10134"/>
              <a:gd name="T34" fmla="*/ 7413 w 7466"/>
              <a:gd name="T35" fmla="*/ 4827 h 10134"/>
              <a:gd name="T36" fmla="*/ 7466 w 7466"/>
              <a:gd name="T37" fmla="*/ 4640 h 10134"/>
              <a:gd name="T38" fmla="*/ 7466 w 7466"/>
              <a:gd name="T39" fmla="*/ 2027 h 10134"/>
              <a:gd name="T40" fmla="*/ 7386 w 7466"/>
              <a:gd name="T41" fmla="*/ 1840 h 10134"/>
              <a:gd name="T42" fmla="*/ 3733 w 7466"/>
              <a:gd name="T43" fmla="*/ 5787 h 10134"/>
              <a:gd name="T44" fmla="*/ 3013 w 7466"/>
              <a:gd name="T45" fmla="*/ 4667 h 10134"/>
              <a:gd name="T46" fmla="*/ 4426 w 7466"/>
              <a:gd name="T47" fmla="*/ 4667 h 10134"/>
              <a:gd name="T48" fmla="*/ 3733 w 7466"/>
              <a:gd name="T49" fmla="*/ 5787 h 10134"/>
              <a:gd name="T50" fmla="*/ 6933 w 7466"/>
              <a:gd name="T51" fmla="*/ 4534 h 10134"/>
              <a:gd name="T52" fmla="*/ 5226 w 7466"/>
              <a:gd name="T53" fmla="*/ 6480 h 10134"/>
              <a:gd name="T54" fmla="*/ 5173 w 7466"/>
              <a:gd name="T55" fmla="*/ 6560 h 10134"/>
              <a:gd name="T56" fmla="*/ 4613 w 7466"/>
              <a:gd name="T57" fmla="*/ 8000 h 10134"/>
              <a:gd name="T58" fmla="*/ 4000 w 7466"/>
              <a:gd name="T59" fmla="*/ 8000 h 10134"/>
              <a:gd name="T60" fmla="*/ 4000 w 7466"/>
              <a:gd name="T61" fmla="*/ 6347 h 10134"/>
              <a:gd name="T62" fmla="*/ 5146 w 7466"/>
              <a:gd name="T63" fmla="*/ 4534 h 10134"/>
              <a:gd name="T64" fmla="*/ 5146 w 7466"/>
              <a:gd name="T65" fmla="*/ 4267 h 10134"/>
              <a:gd name="T66" fmla="*/ 4906 w 7466"/>
              <a:gd name="T67" fmla="*/ 4134 h 10134"/>
              <a:gd name="T68" fmla="*/ 2506 w 7466"/>
              <a:gd name="T69" fmla="*/ 4134 h 10134"/>
              <a:gd name="T70" fmla="*/ 2266 w 7466"/>
              <a:gd name="T71" fmla="*/ 4267 h 10134"/>
              <a:gd name="T72" fmla="*/ 2266 w 7466"/>
              <a:gd name="T73" fmla="*/ 4534 h 10134"/>
              <a:gd name="T74" fmla="*/ 3413 w 7466"/>
              <a:gd name="T75" fmla="*/ 6347 h 10134"/>
              <a:gd name="T76" fmla="*/ 3413 w 7466"/>
              <a:gd name="T77" fmla="*/ 8000 h 10134"/>
              <a:gd name="T78" fmla="*/ 2800 w 7466"/>
              <a:gd name="T79" fmla="*/ 8000 h 10134"/>
              <a:gd name="T80" fmla="*/ 2240 w 7466"/>
              <a:gd name="T81" fmla="*/ 6560 h 10134"/>
              <a:gd name="T82" fmla="*/ 2186 w 7466"/>
              <a:gd name="T83" fmla="*/ 6480 h 10134"/>
              <a:gd name="T84" fmla="*/ 533 w 7466"/>
              <a:gd name="T85" fmla="*/ 4534 h 10134"/>
              <a:gd name="T86" fmla="*/ 533 w 7466"/>
              <a:gd name="T87" fmla="*/ 2160 h 10134"/>
              <a:gd name="T88" fmla="*/ 2400 w 7466"/>
              <a:gd name="T89" fmla="*/ 534 h 10134"/>
              <a:gd name="T90" fmla="*/ 5066 w 7466"/>
              <a:gd name="T91" fmla="*/ 534 h 10134"/>
              <a:gd name="T92" fmla="*/ 6933 w 7466"/>
              <a:gd name="T93" fmla="*/ 2160 h 10134"/>
              <a:gd name="T94" fmla="*/ 6933 w 7466"/>
              <a:gd name="T95" fmla="*/ 4534 h 10134"/>
              <a:gd name="T96" fmla="*/ 2133 w 7466"/>
              <a:gd name="T97" fmla="*/ 8800 h 10134"/>
              <a:gd name="T98" fmla="*/ 5333 w 7466"/>
              <a:gd name="T99" fmla="*/ 8800 h 10134"/>
              <a:gd name="T100" fmla="*/ 5333 w 7466"/>
              <a:gd name="T101" fmla="*/ 9334 h 10134"/>
              <a:gd name="T102" fmla="*/ 2133 w 7466"/>
              <a:gd name="T103" fmla="*/ 9334 h 10134"/>
              <a:gd name="T104" fmla="*/ 2133 w 7466"/>
              <a:gd name="T105" fmla="*/ 8800 h 10134"/>
              <a:gd name="T106" fmla="*/ 2666 w 7466"/>
              <a:gd name="T107" fmla="*/ 9600 h 10134"/>
              <a:gd name="T108" fmla="*/ 4800 w 7466"/>
              <a:gd name="T109" fmla="*/ 9600 h 10134"/>
              <a:gd name="T110" fmla="*/ 4800 w 7466"/>
              <a:gd name="T111" fmla="*/ 10134 h 10134"/>
              <a:gd name="T112" fmla="*/ 2666 w 7466"/>
              <a:gd name="T113" fmla="*/ 10134 h 10134"/>
              <a:gd name="T114" fmla="*/ 2666 w 7466"/>
              <a:gd name="T115" fmla="*/ 9600 h 10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66" h="10134">
                <a:moveTo>
                  <a:pt x="7386" y="1840"/>
                </a:moveTo>
                <a:lnTo>
                  <a:pt x="5333" y="54"/>
                </a:lnTo>
                <a:cubicBezTo>
                  <a:pt x="5306" y="27"/>
                  <a:pt x="5226" y="0"/>
                  <a:pt x="5173" y="0"/>
                </a:cubicBezTo>
                <a:lnTo>
                  <a:pt x="2293" y="0"/>
                </a:lnTo>
                <a:cubicBezTo>
                  <a:pt x="2240" y="0"/>
                  <a:pt x="2160" y="27"/>
                  <a:pt x="2106" y="54"/>
                </a:cubicBezTo>
                <a:lnTo>
                  <a:pt x="80" y="1814"/>
                </a:lnTo>
                <a:cubicBezTo>
                  <a:pt x="26" y="1867"/>
                  <a:pt x="0" y="1947"/>
                  <a:pt x="0" y="2027"/>
                </a:cubicBezTo>
                <a:lnTo>
                  <a:pt x="0" y="4640"/>
                </a:lnTo>
                <a:cubicBezTo>
                  <a:pt x="0" y="4694"/>
                  <a:pt x="26" y="4774"/>
                  <a:pt x="53" y="4827"/>
                </a:cubicBezTo>
                <a:lnTo>
                  <a:pt x="1786" y="6827"/>
                </a:lnTo>
                <a:lnTo>
                  <a:pt x="2266" y="8027"/>
                </a:lnTo>
                <a:lnTo>
                  <a:pt x="1866" y="8027"/>
                </a:lnTo>
                <a:lnTo>
                  <a:pt x="1866" y="8560"/>
                </a:lnTo>
                <a:lnTo>
                  <a:pt x="5600" y="8560"/>
                </a:lnTo>
                <a:lnTo>
                  <a:pt x="5600" y="8027"/>
                </a:lnTo>
                <a:lnTo>
                  <a:pt x="5200" y="8027"/>
                </a:lnTo>
                <a:lnTo>
                  <a:pt x="5680" y="6827"/>
                </a:lnTo>
                <a:lnTo>
                  <a:pt x="7413" y="4827"/>
                </a:lnTo>
                <a:cubicBezTo>
                  <a:pt x="7466" y="4774"/>
                  <a:pt x="7466" y="4720"/>
                  <a:pt x="7466" y="4640"/>
                </a:cubicBezTo>
                <a:lnTo>
                  <a:pt x="7466" y="2027"/>
                </a:lnTo>
                <a:cubicBezTo>
                  <a:pt x="7466" y="1947"/>
                  <a:pt x="7440" y="1867"/>
                  <a:pt x="7386" y="1840"/>
                </a:cubicBezTo>
                <a:close/>
                <a:moveTo>
                  <a:pt x="3733" y="5787"/>
                </a:moveTo>
                <a:lnTo>
                  <a:pt x="3013" y="4667"/>
                </a:lnTo>
                <a:lnTo>
                  <a:pt x="4426" y="4667"/>
                </a:lnTo>
                <a:lnTo>
                  <a:pt x="3733" y="5787"/>
                </a:lnTo>
                <a:close/>
                <a:moveTo>
                  <a:pt x="6933" y="4534"/>
                </a:moveTo>
                <a:lnTo>
                  <a:pt x="5226" y="6480"/>
                </a:lnTo>
                <a:cubicBezTo>
                  <a:pt x="5200" y="6507"/>
                  <a:pt x="5200" y="6534"/>
                  <a:pt x="5173" y="6560"/>
                </a:cubicBezTo>
                <a:lnTo>
                  <a:pt x="4613" y="8000"/>
                </a:lnTo>
                <a:lnTo>
                  <a:pt x="4000" y="8000"/>
                </a:lnTo>
                <a:lnTo>
                  <a:pt x="4000" y="6347"/>
                </a:lnTo>
                <a:lnTo>
                  <a:pt x="5146" y="4534"/>
                </a:lnTo>
                <a:cubicBezTo>
                  <a:pt x="5200" y="4454"/>
                  <a:pt x="5200" y="4347"/>
                  <a:pt x="5146" y="4267"/>
                </a:cubicBezTo>
                <a:cubicBezTo>
                  <a:pt x="5093" y="4187"/>
                  <a:pt x="5013" y="4134"/>
                  <a:pt x="4906" y="4134"/>
                </a:cubicBezTo>
                <a:lnTo>
                  <a:pt x="2506" y="4134"/>
                </a:lnTo>
                <a:cubicBezTo>
                  <a:pt x="2400" y="4134"/>
                  <a:pt x="2320" y="4187"/>
                  <a:pt x="2266" y="4267"/>
                </a:cubicBezTo>
                <a:cubicBezTo>
                  <a:pt x="2213" y="4347"/>
                  <a:pt x="2213" y="4454"/>
                  <a:pt x="2266" y="4534"/>
                </a:cubicBezTo>
                <a:lnTo>
                  <a:pt x="3413" y="6347"/>
                </a:lnTo>
                <a:lnTo>
                  <a:pt x="3413" y="8000"/>
                </a:lnTo>
                <a:lnTo>
                  <a:pt x="2800" y="8000"/>
                </a:lnTo>
                <a:lnTo>
                  <a:pt x="2240" y="6560"/>
                </a:lnTo>
                <a:cubicBezTo>
                  <a:pt x="2240" y="6534"/>
                  <a:pt x="2213" y="6507"/>
                  <a:pt x="2186" y="6480"/>
                </a:cubicBezTo>
                <a:lnTo>
                  <a:pt x="533" y="4534"/>
                </a:lnTo>
                <a:lnTo>
                  <a:pt x="533" y="2160"/>
                </a:lnTo>
                <a:lnTo>
                  <a:pt x="2400" y="534"/>
                </a:lnTo>
                <a:lnTo>
                  <a:pt x="5066" y="534"/>
                </a:lnTo>
                <a:lnTo>
                  <a:pt x="6933" y="2160"/>
                </a:lnTo>
                <a:lnTo>
                  <a:pt x="6933" y="4534"/>
                </a:lnTo>
                <a:close/>
                <a:moveTo>
                  <a:pt x="2133" y="8800"/>
                </a:moveTo>
                <a:lnTo>
                  <a:pt x="5333" y="8800"/>
                </a:lnTo>
                <a:lnTo>
                  <a:pt x="5333" y="9334"/>
                </a:lnTo>
                <a:lnTo>
                  <a:pt x="2133" y="9334"/>
                </a:lnTo>
                <a:lnTo>
                  <a:pt x="2133" y="8800"/>
                </a:lnTo>
                <a:close/>
                <a:moveTo>
                  <a:pt x="2666" y="9600"/>
                </a:moveTo>
                <a:lnTo>
                  <a:pt x="4800" y="9600"/>
                </a:lnTo>
                <a:lnTo>
                  <a:pt x="4800" y="10134"/>
                </a:lnTo>
                <a:lnTo>
                  <a:pt x="2666" y="10134"/>
                </a:lnTo>
                <a:lnTo>
                  <a:pt x="2666" y="9600"/>
                </a:lnTo>
                <a:close/>
              </a:path>
            </a:pathLst>
          </a:cu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文本框 31"/>
          <p:cNvSpPr txBox="1"/>
          <p:nvPr/>
        </p:nvSpPr>
        <p:spPr>
          <a:xfrm>
            <a:off x="1143232" y="2632570"/>
            <a:ext cx="1510673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公开透明</a:t>
            </a:r>
            <a:endParaRPr lang="zh-CN" altLang="en-US" sz="14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10978" y="2645905"/>
            <a:ext cx="1510673" cy="36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sz="1400" dirty="0">
                <a:solidFill>
                  <a:schemeClr val="bg1"/>
                </a:soli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规范管理</a:t>
            </a:r>
            <a:endParaRPr lang="zh-CN" sz="1400" dirty="0">
              <a:solidFill>
                <a:schemeClr val="bg1"/>
              </a:soli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050785" y="1736911"/>
            <a:ext cx="3182471" cy="0"/>
          </a:xfrm>
          <a:prstGeom prst="line">
            <a:avLst/>
          </a:prstGeom>
          <a:ln>
            <a:solidFill>
              <a:schemeClr val="bg1"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: 圆角 45"/>
          <p:cNvSpPr/>
          <p:nvPr/>
        </p:nvSpPr>
        <p:spPr>
          <a:xfrm>
            <a:off x="731520" y="3082290"/>
            <a:ext cx="3820795" cy="2828925"/>
          </a:xfrm>
          <a:prstGeom prst="roundRect">
            <a:avLst>
              <a:gd name="adj" fmla="val 547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30885" y="3145155"/>
            <a:ext cx="3733165" cy="2907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    </a:t>
            </a: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通过官方网站和手机零售平台开发建设，只要关注“富源粤电公众号”进入零售平台，就可以自由选择加盟售电合作模式，还可以自由选择或者定制零售套餐。全面实现了合作信息公开透明，规范了市场开发管理，我们的市场开发收益按照1：9分成机制，为广大灵活就业者提供专业的售电合作平台，做大蛋糕，实现风险我担、利益共享。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18" name="矩形: 圆角 9"/>
          <p:cNvSpPr/>
          <p:nvPr/>
        </p:nvSpPr>
        <p:spPr>
          <a:xfrm>
            <a:off x="8343265" y="1255395"/>
            <a:ext cx="3236595" cy="547370"/>
          </a:xfrm>
          <a:prstGeom prst="roundRect">
            <a:avLst>
              <a:gd name="adj" fmla="val 13334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19" name="文本框 18"/>
          <p:cNvSpPr txBox="1"/>
          <p:nvPr/>
        </p:nvSpPr>
        <p:spPr>
          <a:xfrm>
            <a:off x="8383905" y="1351915"/>
            <a:ext cx="3114040" cy="635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富源粤电零售交易平台</a:t>
            </a:r>
            <a:endParaRPr lang="zh-CN" altLang="en-US" sz="1800" dirty="0">
              <a:solidFill>
                <a:schemeClr val="bg1"/>
              </a:solidFill>
            </a:endParaRPr>
          </a:p>
          <a:p>
            <a:endParaRPr lang="zh-CN" altLang="en-US" sz="1800" dirty="0">
              <a:solidFill>
                <a:schemeClr val="bg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b="49882"/>
          <a:stretch>
            <a:fillRect/>
          </a:stretch>
        </p:blipFill>
        <p:spPr>
          <a:xfrm>
            <a:off x="8442325" y="1834515"/>
            <a:ext cx="3028950" cy="393192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extrusionH="12700"/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t="18147" b="29349"/>
          <a:stretch>
            <a:fillRect/>
          </a:stretch>
        </p:blipFill>
        <p:spPr>
          <a:xfrm>
            <a:off x="4816475" y="1857375"/>
            <a:ext cx="3116580" cy="3909060"/>
          </a:xfrm>
          <a:prstGeom prst="rect">
            <a:avLst/>
          </a:prstGeom>
        </p:spPr>
      </p:pic>
      <p:sp>
        <p:nvSpPr>
          <p:cNvPr id="26" name="矩形: 圆角 9"/>
          <p:cNvSpPr/>
          <p:nvPr/>
        </p:nvSpPr>
        <p:spPr>
          <a:xfrm>
            <a:off x="4835525" y="1255395"/>
            <a:ext cx="3050540" cy="566420"/>
          </a:xfrm>
          <a:prstGeom prst="roundRect">
            <a:avLst>
              <a:gd name="adj" fmla="val 13334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27" name="文本框 26"/>
          <p:cNvSpPr txBox="1"/>
          <p:nvPr/>
        </p:nvSpPr>
        <p:spPr>
          <a:xfrm>
            <a:off x="4410075" y="1351915"/>
            <a:ext cx="3594100" cy="768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sym typeface="+mn-ea"/>
              </a:rPr>
              <a:t>    </a:t>
            </a:r>
            <a:r>
              <a:rPr lang="zh-CN" altLang="en-US" sz="1800" dirty="0">
                <a:solidFill>
                  <a:schemeClr val="bg1"/>
                </a:solidFill>
                <a:sym typeface="+mn-ea"/>
              </a:rPr>
              <a:t>富源粤电官方网站</a:t>
            </a:r>
            <a:endParaRPr lang="zh-CN" altLang="en-US" sz="1800" dirty="0">
              <a:solidFill>
                <a:schemeClr val="bg1"/>
              </a:solidFill>
            </a:endParaRPr>
          </a:p>
          <a:p>
            <a:endParaRPr lang="zh-CN" alt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5653" r="25428" b="37530"/>
          <a:stretch>
            <a:fillRect/>
          </a:stretch>
        </p:blipFill>
        <p:spPr>
          <a:xfrm flipH="1">
            <a:off x="0" y="-35983"/>
            <a:ext cx="11300344" cy="6191124"/>
          </a:xfrm>
          <a:custGeom>
            <a:avLst/>
            <a:gdLst>
              <a:gd name="connsiteX0" fmla="*/ 11300344 w 11300344"/>
              <a:gd name="connsiteY0" fmla="*/ 0 h 6191124"/>
              <a:gd name="connsiteX1" fmla="*/ 4778 w 11300344"/>
              <a:gd name="connsiteY1" fmla="*/ 0 h 6191124"/>
              <a:gd name="connsiteX2" fmla="*/ 0 w 11300344"/>
              <a:gd name="connsiteY2" fmla="*/ 47399 h 6191124"/>
              <a:gd name="connsiteX3" fmla="*/ 0 w 11300344"/>
              <a:gd name="connsiteY3" fmla="*/ 5633798 h 6191124"/>
              <a:gd name="connsiteX4" fmla="*/ 557326 w 11300344"/>
              <a:gd name="connsiteY4" fmla="*/ 6191124 h 6191124"/>
              <a:gd name="connsiteX5" fmla="*/ 11300344 w 11300344"/>
              <a:gd name="connsiteY5" fmla="*/ 6191124 h 6191124"/>
              <a:gd name="connsiteX6" fmla="*/ 11300344 w 11300344"/>
              <a:gd name="connsiteY6" fmla="*/ 0 h 619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0344" h="6191124">
                <a:moveTo>
                  <a:pt x="11300344" y="0"/>
                </a:moveTo>
                <a:lnTo>
                  <a:pt x="4778" y="0"/>
                </a:lnTo>
                <a:lnTo>
                  <a:pt x="0" y="47399"/>
                </a:lnTo>
                <a:lnTo>
                  <a:pt x="0" y="5633798"/>
                </a:lnTo>
                <a:cubicBezTo>
                  <a:pt x="0" y="5941601"/>
                  <a:pt x="249523" y="6191124"/>
                  <a:pt x="557326" y="6191124"/>
                </a:cubicBezTo>
                <a:lnTo>
                  <a:pt x="11300344" y="6191124"/>
                </a:lnTo>
                <a:lnTo>
                  <a:pt x="11300344" y="0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 rot="10800000">
            <a:off x="4741" y="2239772"/>
            <a:ext cx="6942669" cy="2130125"/>
            <a:chOff x="5249332" y="2239772"/>
            <a:chExt cx="6942669" cy="2130125"/>
          </a:xfrm>
        </p:grpSpPr>
        <p:sp>
          <p:nvSpPr>
            <p:cNvPr id="18" name="矩形: 圆顶角 17"/>
            <p:cNvSpPr/>
            <p:nvPr/>
          </p:nvSpPr>
          <p:spPr>
            <a:xfrm rot="5400000" flipV="1">
              <a:off x="7655604" y="-166500"/>
              <a:ext cx="2130125" cy="6942669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10800000">
              <a:off x="6992350" y="2439547"/>
              <a:ext cx="4846844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5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收益及商业模式创新实践</a:t>
              </a:r>
              <a:endParaRPr lang="zh-CN" altLang="en-US" sz="5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580198" y="2503067"/>
              <a:ext cx="1625600" cy="1625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 rot="10800000">
              <a:off x="5773124" y="2854202"/>
              <a:ext cx="121919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008ADC"/>
                      </a:gs>
                      <a:gs pos="100000">
                        <a:srgbClr val="0070C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02 </a:t>
              </a:r>
              <a:endParaRPr lang="zh-CN" altLang="en-US" sz="2800" dirty="0"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160" y="287655"/>
            <a:ext cx="5037455" cy="677545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60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  <a:sym typeface="+mn-ea"/>
                </a:rPr>
                <a:t>收益及商业模式创新实践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590854" y="350949"/>
              <a:ext cx="378393" cy="548545"/>
              <a:chOff x="2651790" y="381772"/>
              <a:chExt cx="445346" cy="64560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652246" y="381772"/>
                <a:ext cx="444890" cy="6456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651790" y="499834"/>
                <a:ext cx="422988" cy="433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02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sp>
        <p:nvSpPr>
          <p:cNvPr id="10" name="矩形: 圆角 9"/>
          <p:cNvSpPr/>
          <p:nvPr/>
        </p:nvSpPr>
        <p:spPr>
          <a:xfrm>
            <a:off x="998179" y="1828803"/>
            <a:ext cx="2694913" cy="874642"/>
          </a:xfrm>
          <a:prstGeom prst="roundRect">
            <a:avLst>
              <a:gd name="adj" fmla="val 13334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45" name="文本框 44"/>
          <p:cNvSpPr txBox="1"/>
          <p:nvPr/>
        </p:nvSpPr>
        <p:spPr>
          <a:xfrm>
            <a:off x="1227602" y="1951098"/>
            <a:ext cx="2236066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2200" dirty="0">
                <a:solidFill>
                  <a:schemeClr val="bg1"/>
                </a:solidFill>
              </a:rPr>
              <a:t>收取服务费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742122" y="2478158"/>
            <a:ext cx="3207026" cy="3313044"/>
          </a:xfrm>
          <a:prstGeom prst="roundRect">
            <a:avLst>
              <a:gd name="adj" fmla="val 547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986500" y="2849020"/>
            <a:ext cx="2718271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  </a:t>
            </a: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市场开发初期，单纯的客户服务费收取，全体用户采用目录电价为基准降低部分分成，收取难度较大，欠费较多。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1649896" y="5446646"/>
            <a:ext cx="1391478" cy="1192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pen_175390"/>
          <p:cNvSpPr/>
          <p:nvPr/>
        </p:nvSpPr>
        <p:spPr>
          <a:xfrm>
            <a:off x="2195784" y="5134804"/>
            <a:ext cx="299702" cy="406821"/>
          </a:xfrm>
          <a:custGeom>
            <a:avLst/>
            <a:gdLst>
              <a:gd name="T0" fmla="*/ 7386 w 7466"/>
              <a:gd name="T1" fmla="*/ 1840 h 10134"/>
              <a:gd name="T2" fmla="*/ 5333 w 7466"/>
              <a:gd name="T3" fmla="*/ 54 h 10134"/>
              <a:gd name="T4" fmla="*/ 5173 w 7466"/>
              <a:gd name="T5" fmla="*/ 0 h 10134"/>
              <a:gd name="T6" fmla="*/ 2293 w 7466"/>
              <a:gd name="T7" fmla="*/ 0 h 10134"/>
              <a:gd name="T8" fmla="*/ 2106 w 7466"/>
              <a:gd name="T9" fmla="*/ 54 h 10134"/>
              <a:gd name="T10" fmla="*/ 80 w 7466"/>
              <a:gd name="T11" fmla="*/ 1814 h 10134"/>
              <a:gd name="T12" fmla="*/ 0 w 7466"/>
              <a:gd name="T13" fmla="*/ 2027 h 10134"/>
              <a:gd name="T14" fmla="*/ 0 w 7466"/>
              <a:gd name="T15" fmla="*/ 4640 h 10134"/>
              <a:gd name="T16" fmla="*/ 53 w 7466"/>
              <a:gd name="T17" fmla="*/ 4827 h 10134"/>
              <a:gd name="T18" fmla="*/ 1786 w 7466"/>
              <a:gd name="T19" fmla="*/ 6827 h 10134"/>
              <a:gd name="T20" fmla="*/ 2266 w 7466"/>
              <a:gd name="T21" fmla="*/ 8027 h 10134"/>
              <a:gd name="T22" fmla="*/ 1866 w 7466"/>
              <a:gd name="T23" fmla="*/ 8027 h 10134"/>
              <a:gd name="T24" fmla="*/ 1866 w 7466"/>
              <a:gd name="T25" fmla="*/ 8560 h 10134"/>
              <a:gd name="T26" fmla="*/ 5600 w 7466"/>
              <a:gd name="T27" fmla="*/ 8560 h 10134"/>
              <a:gd name="T28" fmla="*/ 5600 w 7466"/>
              <a:gd name="T29" fmla="*/ 8027 h 10134"/>
              <a:gd name="T30" fmla="*/ 5200 w 7466"/>
              <a:gd name="T31" fmla="*/ 8027 h 10134"/>
              <a:gd name="T32" fmla="*/ 5680 w 7466"/>
              <a:gd name="T33" fmla="*/ 6827 h 10134"/>
              <a:gd name="T34" fmla="*/ 7413 w 7466"/>
              <a:gd name="T35" fmla="*/ 4827 h 10134"/>
              <a:gd name="T36" fmla="*/ 7466 w 7466"/>
              <a:gd name="T37" fmla="*/ 4640 h 10134"/>
              <a:gd name="T38" fmla="*/ 7466 w 7466"/>
              <a:gd name="T39" fmla="*/ 2027 h 10134"/>
              <a:gd name="T40" fmla="*/ 7386 w 7466"/>
              <a:gd name="T41" fmla="*/ 1840 h 10134"/>
              <a:gd name="T42" fmla="*/ 3733 w 7466"/>
              <a:gd name="T43" fmla="*/ 5787 h 10134"/>
              <a:gd name="T44" fmla="*/ 3013 w 7466"/>
              <a:gd name="T45" fmla="*/ 4667 h 10134"/>
              <a:gd name="T46" fmla="*/ 4426 w 7466"/>
              <a:gd name="T47" fmla="*/ 4667 h 10134"/>
              <a:gd name="T48" fmla="*/ 3733 w 7466"/>
              <a:gd name="T49" fmla="*/ 5787 h 10134"/>
              <a:gd name="T50" fmla="*/ 6933 w 7466"/>
              <a:gd name="T51" fmla="*/ 4534 h 10134"/>
              <a:gd name="T52" fmla="*/ 5226 w 7466"/>
              <a:gd name="T53" fmla="*/ 6480 h 10134"/>
              <a:gd name="T54" fmla="*/ 5173 w 7466"/>
              <a:gd name="T55" fmla="*/ 6560 h 10134"/>
              <a:gd name="T56" fmla="*/ 4613 w 7466"/>
              <a:gd name="T57" fmla="*/ 8000 h 10134"/>
              <a:gd name="T58" fmla="*/ 4000 w 7466"/>
              <a:gd name="T59" fmla="*/ 8000 h 10134"/>
              <a:gd name="T60" fmla="*/ 4000 w 7466"/>
              <a:gd name="T61" fmla="*/ 6347 h 10134"/>
              <a:gd name="T62" fmla="*/ 5146 w 7466"/>
              <a:gd name="T63" fmla="*/ 4534 h 10134"/>
              <a:gd name="T64" fmla="*/ 5146 w 7466"/>
              <a:gd name="T65" fmla="*/ 4267 h 10134"/>
              <a:gd name="T66" fmla="*/ 4906 w 7466"/>
              <a:gd name="T67" fmla="*/ 4134 h 10134"/>
              <a:gd name="T68" fmla="*/ 2506 w 7466"/>
              <a:gd name="T69" fmla="*/ 4134 h 10134"/>
              <a:gd name="T70" fmla="*/ 2266 w 7466"/>
              <a:gd name="T71" fmla="*/ 4267 h 10134"/>
              <a:gd name="T72" fmla="*/ 2266 w 7466"/>
              <a:gd name="T73" fmla="*/ 4534 h 10134"/>
              <a:gd name="T74" fmla="*/ 3413 w 7466"/>
              <a:gd name="T75" fmla="*/ 6347 h 10134"/>
              <a:gd name="T76" fmla="*/ 3413 w 7466"/>
              <a:gd name="T77" fmla="*/ 8000 h 10134"/>
              <a:gd name="T78" fmla="*/ 2800 w 7466"/>
              <a:gd name="T79" fmla="*/ 8000 h 10134"/>
              <a:gd name="T80" fmla="*/ 2240 w 7466"/>
              <a:gd name="T81" fmla="*/ 6560 h 10134"/>
              <a:gd name="T82" fmla="*/ 2186 w 7466"/>
              <a:gd name="T83" fmla="*/ 6480 h 10134"/>
              <a:gd name="T84" fmla="*/ 533 w 7466"/>
              <a:gd name="T85" fmla="*/ 4534 h 10134"/>
              <a:gd name="T86" fmla="*/ 533 w 7466"/>
              <a:gd name="T87" fmla="*/ 2160 h 10134"/>
              <a:gd name="T88" fmla="*/ 2400 w 7466"/>
              <a:gd name="T89" fmla="*/ 534 h 10134"/>
              <a:gd name="T90" fmla="*/ 5066 w 7466"/>
              <a:gd name="T91" fmla="*/ 534 h 10134"/>
              <a:gd name="T92" fmla="*/ 6933 w 7466"/>
              <a:gd name="T93" fmla="*/ 2160 h 10134"/>
              <a:gd name="T94" fmla="*/ 6933 w 7466"/>
              <a:gd name="T95" fmla="*/ 4534 h 10134"/>
              <a:gd name="T96" fmla="*/ 2133 w 7466"/>
              <a:gd name="T97" fmla="*/ 8800 h 10134"/>
              <a:gd name="T98" fmla="*/ 5333 w 7466"/>
              <a:gd name="T99" fmla="*/ 8800 h 10134"/>
              <a:gd name="T100" fmla="*/ 5333 w 7466"/>
              <a:gd name="T101" fmla="*/ 9334 h 10134"/>
              <a:gd name="T102" fmla="*/ 2133 w 7466"/>
              <a:gd name="T103" fmla="*/ 9334 h 10134"/>
              <a:gd name="T104" fmla="*/ 2133 w 7466"/>
              <a:gd name="T105" fmla="*/ 8800 h 10134"/>
              <a:gd name="T106" fmla="*/ 2666 w 7466"/>
              <a:gd name="T107" fmla="*/ 9600 h 10134"/>
              <a:gd name="T108" fmla="*/ 4800 w 7466"/>
              <a:gd name="T109" fmla="*/ 9600 h 10134"/>
              <a:gd name="T110" fmla="*/ 4800 w 7466"/>
              <a:gd name="T111" fmla="*/ 10134 h 10134"/>
              <a:gd name="T112" fmla="*/ 2666 w 7466"/>
              <a:gd name="T113" fmla="*/ 10134 h 10134"/>
              <a:gd name="T114" fmla="*/ 2666 w 7466"/>
              <a:gd name="T115" fmla="*/ 9600 h 10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66" h="10134">
                <a:moveTo>
                  <a:pt x="7386" y="1840"/>
                </a:moveTo>
                <a:lnTo>
                  <a:pt x="5333" y="54"/>
                </a:lnTo>
                <a:cubicBezTo>
                  <a:pt x="5306" y="27"/>
                  <a:pt x="5226" y="0"/>
                  <a:pt x="5173" y="0"/>
                </a:cubicBezTo>
                <a:lnTo>
                  <a:pt x="2293" y="0"/>
                </a:lnTo>
                <a:cubicBezTo>
                  <a:pt x="2240" y="0"/>
                  <a:pt x="2160" y="27"/>
                  <a:pt x="2106" y="54"/>
                </a:cubicBezTo>
                <a:lnTo>
                  <a:pt x="80" y="1814"/>
                </a:lnTo>
                <a:cubicBezTo>
                  <a:pt x="26" y="1867"/>
                  <a:pt x="0" y="1947"/>
                  <a:pt x="0" y="2027"/>
                </a:cubicBezTo>
                <a:lnTo>
                  <a:pt x="0" y="4640"/>
                </a:lnTo>
                <a:cubicBezTo>
                  <a:pt x="0" y="4694"/>
                  <a:pt x="26" y="4774"/>
                  <a:pt x="53" y="4827"/>
                </a:cubicBezTo>
                <a:lnTo>
                  <a:pt x="1786" y="6827"/>
                </a:lnTo>
                <a:lnTo>
                  <a:pt x="2266" y="8027"/>
                </a:lnTo>
                <a:lnTo>
                  <a:pt x="1866" y="8027"/>
                </a:lnTo>
                <a:lnTo>
                  <a:pt x="1866" y="8560"/>
                </a:lnTo>
                <a:lnTo>
                  <a:pt x="5600" y="8560"/>
                </a:lnTo>
                <a:lnTo>
                  <a:pt x="5600" y="8027"/>
                </a:lnTo>
                <a:lnTo>
                  <a:pt x="5200" y="8027"/>
                </a:lnTo>
                <a:lnTo>
                  <a:pt x="5680" y="6827"/>
                </a:lnTo>
                <a:lnTo>
                  <a:pt x="7413" y="4827"/>
                </a:lnTo>
                <a:cubicBezTo>
                  <a:pt x="7466" y="4774"/>
                  <a:pt x="7466" y="4720"/>
                  <a:pt x="7466" y="4640"/>
                </a:cubicBezTo>
                <a:lnTo>
                  <a:pt x="7466" y="2027"/>
                </a:lnTo>
                <a:cubicBezTo>
                  <a:pt x="7466" y="1947"/>
                  <a:pt x="7440" y="1867"/>
                  <a:pt x="7386" y="1840"/>
                </a:cubicBezTo>
                <a:close/>
                <a:moveTo>
                  <a:pt x="3733" y="5787"/>
                </a:moveTo>
                <a:lnTo>
                  <a:pt x="3013" y="4667"/>
                </a:lnTo>
                <a:lnTo>
                  <a:pt x="4426" y="4667"/>
                </a:lnTo>
                <a:lnTo>
                  <a:pt x="3733" y="5787"/>
                </a:lnTo>
                <a:close/>
                <a:moveTo>
                  <a:pt x="6933" y="4534"/>
                </a:moveTo>
                <a:lnTo>
                  <a:pt x="5226" y="6480"/>
                </a:lnTo>
                <a:cubicBezTo>
                  <a:pt x="5200" y="6507"/>
                  <a:pt x="5200" y="6534"/>
                  <a:pt x="5173" y="6560"/>
                </a:cubicBezTo>
                <a:lnTo>
                  <a:pt x="4613" y="8000"/>
                </a:lnTo>
                <a:lnTo>
                  <a:pt x="4000" y="8000"/>
                </a:lnTo>
                <a:lnTo>
                  <a:pt x="4000" y="6347"/>
                </a:lnTo>
                <a:lnTo>
                  <a:pt x="5146" y="4534"/>
                </a:lnTo>
                <a:cubicBezTo>
                  <a:pt x="5200" y="4454"/>
                  <a:pt x="5200" y="4347"/>
                  <a:pt x="5146" y="4267"/>
                </a:cubicBezTo>
                <a:cubicBezTo>
                  <a:pt x="5093" y="4187"/>
                  <a:pt x="5013" y="4134"/>
                  <a:pt x="4906" y="4134"/>
                </a:cubicBezTo>
                <a:lnTo>
                  <a:pt x="2506" y="4134"/>
                </a:lnTo>
                <a:cubicBezTo>
                  <a:pt x="2400" y="4134"/>
                  <a:pt x="2320" y="4187"/>
                  <a:pt x="2266" y="4267"/>
                </a:cubicBezTo>
                <a:cubicBezTo>
                  <a:pt x="2213" y="4347"/>
                  <a:pt x="2213" y="4454"/>
                  <a:pt x="2266" y="4534"/>
                </a:cubicBezTo>
                <a:lnTo>
                  <a:pt x="3413" y="6347"/>
                </a:lnTo>
                <a:lnTo>
                  <a:pt x="3413" y="8000"/>
                </a:lnTo>
                <a:lnTo>
                  <a:pt x="2800" y="8000"/>
                </a:lnTo>
                <a:lnTo>
                  <a:pt x="2240" y="6560"/>
                </a:lnTo>
                <a:cubicBezTo>
                  <a:pt x="2240" y="6534"/>
                  <a:pt x="2213" y="6507"/>
                  <a:pt x="2186" y="6480"/>
                </a:cubicBezTo>
                <a:lnTo>
                  <a:pt x="533" y="4534"/>
                </a:lnTo>
                <a:lnTo>
                  <a:pt x="533" y="2160"/>
                </a:lnTo>
                <a:lnTo>
                  <a:pt x="2400" y="534"/>
                </a:lnTo>
                <a:lnTo>
                  <a:pt x="5066" y="534"/>
                </a:lnTo>
                <a:lnTo>
                  <a:pt x="6933" y="2160"/>
                </a:lnTo>
                <a:lnTo>
                  <a:pt x="6933" y="4534"/>
                </a:lnTo>
                <a:close/>
                <a:moveTo>
                  <a:pt x="2133" y="8800"/>
                </a:moveTo>
                <a:lnTo>
                  <a:pt x="5333" y="8800"/>
                </a:lnTo>
                <a:lnTo>
                  <a:pt x="5333" y="9334"/>
                </a:lnTo>
                <a:lnTo>
                  <a:pt x="2133" y="9334"/>
                </a:lnTo>
                <a:lnTo>
                  <a:pt x="2133" y="8800"/>
                </a:lnTo>
                <a:close/>
                <a:moveTo>
                  <a:pt x="2666" y="9600"/>
                </a:moveTo>
                <a:lnTo>
                  <a:pt x="4800" y="9600"/>
                </a:lnTo>
                <a:lnTo>
                  <a:pt x="4800" y="10134"/>
                </a:lnTo>
                <a:lnTo>
                  <a:pt x="2666" y="10134"/>
                </a:lnTo>
                <a:lnTo>
                  <a:pt x="2666" y="9600"/>
                </a:lnTo>
                <a:close/>
              </a:path>
            </a:pathLst>
          </a:custGeom>
          <a:gradFill>
            <a:gsLst>
              <a:gs pos="1000">
                <a:srgbClr val="0071C1"/>
              </a:gs>
              <a:gs pos="100000">
                <a:srgbClr val="008A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矩形: 圆角 57"/>
          <p:cNvSpPr/>
          <p:nvPr/>
        </p:nvSpPr>
        <p:spPr>
          <a:xfrm>
            <a:off x="4798309" y="1828803"/>
            <a:ext cx="2694913" cy="874642"/>
          </a:xfrm>
          <a:prstGeom prst="roundRect">
            <a:avLst>
              <a:gd name="adj" fmla="val 13334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59" name="文本框 58"/>
          <p:cNvSpPr txBox="1"/>
          <p:nvPr/>
        </p:nvSpPr>
        <p:spPr>
          <a:xfrm>
            <a:off x="5027732" y="1951098"/>
            <a:ext cx="2236066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2200" dirty="0">
                <a:solidFill>
                  <a:schemeClr val="bg1"/>
                </a:solidFill>
              </a:rPr>
              <a:t>价差电费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60" name="矩形: 圆角 59"/>
          <p:cNvSpPr/>
          <p:nvPr/>
        </p:nvSpPr>
        <p:spPr>
          <a:xfrm>
            <a:off x="4542252" y="2478158"/>
            <a:ext cx="3207026" cy="3313044"/>
          </a:xfrm>
          <a:prstGeom prst="roundRect">
            <a:avLst>
              <a:gd name="adj" fmla="val 547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4786630" y="2849020"/>
            <a:ext cx="2718271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  </a:t>
            </a: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对极少数用户和电厂收取价差电费，大部分用户不再收取服务费。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56" name="矩形: 圆角 55"/>
          <p:cNvSpPr/>
          <p:nvPr/>
        </p:nvSpPr>
        <p:spPr>
          <a:xfrm>
            <a:off x="5450026" y="5446646"/>
            <a:ext cx="1391478" cy="1192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: 圆角 66"/>
          <p:cNvSpPr/>
          <p:nvPr/>
        </p:nvSpPr>
        <p:spPr>
          <a:xfrm>
            <a:off x="8598439" y="1828803"/>
            <a:ext cx="2694913" cy="874642"/>
          </a:xfrm>
          <a:prstGeom prst="roundRect">
            <a:avLst>
              <a:gd name="adj" fmla="val 13334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68" name="文本框 67"/>
          <p:cNvSpPr txBox="1"/>
          <p:nvPr/>
        </p:nvSpPr>
        <p:spPr>
          <a:xfrm>
            <a:off x="8827862" y="1951098"/>
            <a:ext cx="2236066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r>
              <a:rPr lang="zh-CN" altLang="en-US" sz="2200" dirty="0">
                <a:solidFill>
                  <a:schemeClr val="bg1"/>
                </a:solidFill>
              </a:rPr>
              <a:t>批零价差结算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sp>
        <p:nvSpPr>
          <p:cNvPr id="69" name="矩形: 圆角 68"/>
          <p:cNvSpPr/>
          <p:nvPr/>
        </p:nvSpPr>
        <p:spPr>
          <a:xfrm>
            <a:off x="8342382" y="2478158"/>
            <a:ext cx="3207026" cy="3313044"/>
          </a:xfrm>
          <a:prstGeom prst="roundRect">
            <a:avLst>
              <a:gd name="adj" fmla="val 5470"/>
            </a:avLst>
          </a:prstGeom>
          <a:solidFill>
            <a:schemeClr val="bg1"/>
          </a:solidFill>
          <a:ln>
            <a:noFill/>
          </a:ln>
          <a:effectLst>
            <a:outerShdw blurRad="469900" sx="105000" sy="105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8586760" y="2849020"/>
            <a:ext cx="2718271" cy="156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50简" panose="00020600040101010101" pitchFamily="18" charset="-122"/>
                <a:ea typeface="汉仪旗黑-50简" panose="00020600040101010101" pitchFamily="18" charset="-122"/>
                <a:sym typeface="汉仪旗黑-50简" panose="00020600040101010101" pitchFamily="18" charset="-122"/>
              </a:rPr>
              <a:t>随着昆明电力交易中心新零售平台的建设，电网公司的客户服务进一步提升，售电公司实现了批零价差结算，所有收益难题彻底解决。</a:t>
            </a:r>
            <a:endParaRPr lang="zh-CN" altLang="en-US" sz="1600" dirty="0">
              <a:gradFill>
                <a:gsLst>
                  <a:gs pos="16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atin typeface="汉仪旗黑-50简" panose="00020600040101010101" pitchFamily="18" charset="-122"/>
              <a:ea typeface="汉仪旗黑-50简" panose="00020600040101010101" pitchFamily="18" charset="-122"/>
              <a:sym typeface="汉仪旗黑-50简" panose="00020600040101010101" pitchFamily="18" charset="-122"/>
            </a:endParaRPr>
          </a:p>
        </p:txBody>
      </p:sp>
      <p:sp>
        <p:nvSpPr>
          <p:cNvPr id="65" name="矩形: 圆角 64"/>
          <p:cNvSpPr/>
          <p:nvPr/>
        </p:nvSpPr>
        <p:spPr>
          <a:xfrm>
            <a:off x="9250156" y="5446646"/>
            <a:ext cx="1391478" cy="1192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0" y="6705600"/>
            <a:ext cx="12192000" cy="165651"/>
          </a:xfrm>
          <a:prstGeom prst="rect">
            <a:avLst/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75" name="pen_175390"/>
          <p:cNvSpPr/>
          <p:nvPr/>
        </p:nvSpPr>
        <p:spPr>
          <a:xfrm>
            <a:off x="9760230" y="5144516"/>
            <a:ext cx="391175" cy="390669"/>
          </a:xfrm>
          <a:custGeom>
            <a:avLst/>
            <a:gdLst>
              <a:gd name="connsiteX0" fmla="*/ 602275 w 602487"/>
              <a:gd name="connsiteY0" fmla="*/ 602275 w 602487"/>
              <a:gd name="connsiteX1" fmla="*/ 602275 w 602487"/>
              <a:gd name="connsiteY1" fmla="*/ 602275 w 602487"/>
              <a:gd name="connsiteX2" fmla="*/ 602275 w 602487"/>
              <a:gd name="connsiteY2" fmla="*/ 602275 w 602487"/>
              <a:gd name="connsiteX3" fmla="*/ 602275 w 602487"/>
              <a:gd name="connsiteY3" fmla="*/ 602275 w 602487"/>
              <a:gd name="connsiteX4" fmla="*/ 602275 w 602487"/>
              <a:gd name="connsiteY4" fmla="*/ 602275 w 602487"/>
              <a:gd name="connsiteX5" fmla="*/ 602275 w 602487"/>
              <a:gd name="connsiteY5" fmla="*/ 602275 w 602487"/>
              <a:gd name="connsiteX6" fmla="*/ 602275 w 602487"/>
              <a:gd name="connsiteY6" fmla="*/ 602275 w 602487"/>
              <a:gd name="connsiteX7" fmla="*/ 602275 w 602487"/>
              <a:gd name="connsiteY7" fmla="*/ 602275 w 602487"/>
              <a:gd name="connsiteX8" fmla="*/ 602275 w 602487"/>
              <a:gd name="connsiteY8" fmla="*/ 602275 w 602487"/>
              <a:gd name="connsiteX9" fmla="*/ 602275 w 602487"/>
              <a:gd name="connsiteY9" fmla="*/ 602275 w 602487"/>
              <a:gd name="connsiteX10" fmla="*/ 602275 w 602487"/>
              <a:gd name="connsiteY10" fmla="*/ 602275 w 602487"/>
              <a:gd name="connsiteX11" fmla="*/ 602275 w 602487"/>
              <a:gd name="connsiteY11" fmla="*/ 602275 w 602487"/>
              <a:gd name="connsiteX12" fmla="*/ 602275 w 602487"/>
              <a:gd name="connsiteY12" fmla="*/ 602275 w 602487"/>
              <a:gd name="connsiteX13" fmla="*/ 602275 w 602487"/>
              <a:gd name="connsiteY13" fmla="*/ 602275 w 602487"/>
              <a:gd name="connsiteX14" fmla="*/ 602275 w 602487"/>
              <a:gd name="connsiteY14" fmla="*/ 602275 w 602487"/>
              <a:gd name="connsiteX15" fmla="*/ 602275 w 602487"/>
              <a:gd name="connsiteY15" fmla="*/ 602275 w 602487"/>
              <a:gd name="connsiteX16" fmla="*/ 602275 w 602487"/>
              <a:gd name="connsiteY16" fmla="*/ 602275 w 602487"/>
              <a:gd name="connsiteX17" fmla="*/ 602275 w 602487"/>
              <a:gd name="connsiteY17" fmla="*/ 602275 w 602487"/>
              <a:gd name="connsiteX18" fmla="*/ 602275 w 602487"/>
              <a:gd name="connsiteY18" fmla="*/ 602275 w 602487"/>
              <a:gd name="connsiteX19" fmla="*/ 602275 w 602487"/>
              <a:gd name="connsiteY19" fmla="*/ 602275 w 602487"/>
              <a:gd name="connsiteX20" fmla="*/ 602275 w 602487"/>
              <a:gd name="connsiteY20" fmla="*/ 602275 w 602487"/>
              <a:gd name="connsiteX21" fmla="*/ 602275 w 602487"/>
              <a:gd name="connsiteY21" fmla="*/ 602275 w 602487"/>
              <a:gd name="connsiteX22" fmla="*/ 602275 w 602487"/>
              <a:gd name="connsiteY22" fmla="*/ 602275 w 602487"/>
              <a:gd name="connsiteX23" fmla="*/ 602275 w 602487"/>
              <a:gd name="connsiteY23" fmla="*/ 602275 w 602487"/>
              <a:gd name="connsiteX24" fmla="*/ 602275 w 602487"/>
              <a:gd name="connsiteY24" fmla="*/ 602275 w 602487"/>
              <a:gd name="connsiteX25" fmla="*/ 602275 w 602487"/>
              <a:gd name="connsiteY25" fmla="*/ 602275 w 602487"/>
              <a:gd name="connsiteX26" fmla="*/ 602275 w 602487"/>
              <a:gd name="connsiteY26" fmla="*/ 602275 w 602487"/>
              <a:gd name="connsiteX27" fmla="*/ 602275 w 602487"/>
              <a:gd name="connsiteY27" fmla="*/ 602275 w 602487"/>
              <a:gd name="connsiteX28" fmla="*/ 602275 w 602487"/>
              <a:gd name="connsiteY28" fmla="*/ 602275 w 602487"/>
              <a:gd name="connsiteX29" fmla="*/ 602275 w 602487"/>
              <a:gd name="connsiteY29" fmla="*/ 602275 w 602487"/>
              <a:gd name="connsiteX30" fmla="*/ 602275 w 602487"/>
              <a:gd name="connsiteY30" fmla="*/ 602275 w 602487"/>
              <a:gd name="connsiteX31" fmla="*/ 602275 w 602487"/>
              <a:gd name="connsiteY31" fmla="*/ 602275 w 602487"/>
              <a:gd name="connsiteX32" fmla="*/ 602275 w 602487"/>
              <a:gd name="connsiteY32" fmla="*/ 602275 w 602487"/>
              <a:gd name="connsiteX33" fmla="*/ 602275 w 602487"/>
              <a:gd name="connsiteY33" fmla="*/ 602275 w 602487"/>
              <a:gd name="connsiteX34" fmla="*/ 602275 w 602487"/>
              <a:gd name="connsiteY34" fmla="*/ 602275 w 602487"/>
              <a:gd name="connsiteX35" fmla="*/ 602275 w 602487"/>
              <a:gd name="connsiteY35" fmla="*/ 602275 w 602487"/>
              <a:gd name="connsiteX36" fmla="*/ 602275 w 602487"/>
              <a:gd name="connsiteY36" fmla="*/ 602275 w 602487"/>
              <a:gd name="connsiteX37" fmla="*/ 602275 w 602487"/>
              <a:gd name="connsiteY37" fmla="*/ 602275 w 602487"/>
              <a:gd name="connsiteX38" fmla="*/ 602275 w 602487"/>
              <a:gd name="connsiteY38" fmla="*/ 602275 w 602487"/>
              <a:gd name="connsiteX39" fmla="*/ 602275 w 602487"/>
              <a:gd name="connsiteY39" fmla="*/ 602275 w 602487"/>
              <a:gd name="connsiteX40" fmla="*/ 602275 w 602487"/>
              <a:gd name="connsiteY40" fmla="*/ 602275 w 602487"/>
              <a:gd name="connsiteX41" fmla="*/ 602275 w 602487"/>
              <a:gd name="connsiteY41" fmla="*/ 602275 w 602487"/>
              <a:gd name="connsiteX42" fmla="*/ 602275 w 602487"/>
              <a:gd name="connsiteY42" fmla="*/ 602275 w 602487"/>
              <a:gd name="connsiteX43" fmla="*/ 602275 w 602487"/>
              <a:gd name="connsiteY43" fmla="*/ 602275 w 602487"/>
              <a:gd name="connsiteX44" fmla="*/ 602275 w 602487"/>
              <a:gd name="connsiteY44" fmla="*/ 602275 w 602487"/>
              <a:gd name="connsiteX45" fmla="*/ 602275 w 602487"/>
              <a:gd name="connsiteY45" fmla="*/ 602275 w 602487"/>
              <a:gd name="connsiteX46" fmla="*/ 602275 w 602487"/>
              <a:gd name="connsiteY46" fmla="*/ 602275 w 602487"/>
              <a:gd name="connsiteX47" fmla="*/ 602275 w 602487"/>
              <a:gd name="connsiteY47" fmla="*/ 602275 w 602487"/>
              <a:gd name="connsiteX48" fmla="*/ 602275 w 602487"/>
              <a:gd name="connsiteY48" fmla="*/ 602275 w 602487"/>
              <a:gd name="connsiteX49" fmla="*/ 602275 w 602487"/>
              <a:gd name="connsiteY49" fmla="*/ 602275 w 602487"/>
              <a:gd name="connsiteX50" fmla="*/ 602275 w 602487"/>
              <a:gd name="connsiteY50" fmla="*/ 602275 w 602487"/>
              <a:gd name="connsiteX51" fmla="*/ 602275 w 602487"/>
              <a:gd name="connsiteY51" fmla="*/ 602275 w 602487"/>
              <a:gd name="connsiteX52" fmla="*/ 602275 w 602487"/>
              <a:gd name="connsiteY52" fmla="*/ 602275 w 602487"/>
              <a:gd name="connsiteX53" fmla="*/ 602275 w 602487"/>
              <a:gd name="connsiteY53" fmla="*/ 602275 w 602487"/>
              <a:gd name="connsiteX54" fmla="*/ 602275 w 602487"/>
              <a:gd name="connsiteY54" fmla="*/ 602275 w 602487"/>
              <a:gd name="connsiteX55" fmla="*/ 602275 w 602487"/>
              <a:gd name="connsiteY55" fmla="*/ 602275 w 602487"/>
              <a:gd name="connsiteX56" fmla="*/ 602275 w 602487"/>
              <a:gd name="connsiteY56" fmla="*/ 602275 w 602487"/>
              <a:gd name="connsiteX57" fmla="*/ 602275 w 602487"/>
              <a:gd name="connsiteY57" fmla="*/ 602275 w 602487"/>
              <a:gd name="connsiteX58" fmla="*/ 602275 w 602487"/>
              <a:gd name="connsiteY58" fmla="*/ 602275 w 602487"/>
              <a:gd name="connsiteX59" fmla="*/ 602275 w 602487"/>
              <a:gd name="connsiteY59" fmla="*/ 602275 w 602487"/>
              <a:gd name="connsiteX60" fmla="*/ 602275 w 602487"/>
              <a:gd name="connsiteY60" fmla="*/ 602275 w 602487"/>
              <a:gd name="connsiteX61" fmla="*/ 602275 w 602487"/>
              <a:gd name="connsiteY61" fmla="*/ 602275 w 602487"/>
              <a:gd name="connsiteX62" fmla="*/ 602275 w 602487"/>
              <a:gd name="connsiteY62" fmla="*/ 602275 w 602487"/>
              <a:gd name="connsiteX63" fmla="*/ 602275 w 602487"/>
              <a:gd name="connsiteY63" fmla="*/ 602275 w 602487"/>
              <a:gd name="connsiteX64" fmla="*/ 602275 w 602487"/>
              <a:gd name="connsiteY64" fmla="*/ 602275 w 602487"/>
              <a:gd name="connsiteX65" fmla="*/ 602275 w 602487"/>
              <a:gd name="connsiteY65" fmla="*/ 602275 w 602487"/>
              <a:gd name="connsiteX66" fmla="*/ 602275 w 602487"/>
              <a:gd name="connsiteY66" fmla="*/ 602275 w 602487"/>
              <a:gd name="connsiteX67" fmla="*/ 602275 w 602487"/>
              <a:gd name="connsiteY67" fmla="*/ 602275 w 602487"/>
              <a:gd name="connsiteX68" fmla="*/ 602275 w 602487"/>
              <a:gd name="connsiteY68" fmla="*/ 602275 w 602487"/>
              <a:gd name="connsiteX69" fmla="*/ 602275 w 602487"/>
              <a:gd name="connsiteY69" fmla="*/ 602275 w 602487"/>
              <a:gd name="connsiteX70" fmla="*/ 602275 w 602487"/>
              <a:gd name="connsiteY70" fmla="*/ 602275 w 602487"/>
              <a:gd name="connsiteX71" fmla="*/ 602275 w 602487"/>
              <a:gd name="connsiteY71" fmla="*/ 602275 w 602487"/>
              <a:gd name="connsiteX72" fmla="*/ 602275 w 602487"/>
              <a:gd name="connsiteY72" fmla="*/ 602275 w 602487"/>
              <a:gd name="connsiteX73" fmla="*/ 602275 w 602487"/>
              <a:gd name="connsiteY73" fmla="*/ 602275 w 602487"/>
              <a:gd name="connsiteX74" fmla="*/ 602275 w 602487"/>
              <a:gd name="connsiteY74" fmla="*/ 602275 w 602487"/>
              <a:gd name="connsiteX75" fmla="*/ 602275 w 602487"/>
              <a:gd name="connsiteY75" fmla="*/ 602275 w 602487"/>
              <a:gd name="connsiteX76" fmla="*/ 602275 w 602487"/>
              <a:gd name="connsiteY76" fmla="*/ 602275 w 602487"/>
              <a:gd name="connsiteX77" fmla="*/ 602275 w 602487"/>
              <a:gd name="connsiteY77" fmla="*/ 602275 w 602487"/>
              <a:gd name="connsiteX78" fmla="*/ 602275 w 602487"/>
              <a:gd name="connsiteY78" fmla="*/ 602275 w 602487"/>
              <a:gd name="connsiteX79" fmla="*/ 602275 w 602487"/>
              <a:gd name="connsiteY79" fmla="*/ 602275 w 602487"/>
              <a:gd name="connsiteX80" fmla="*/ 602275 w 602487"/>
              <a:gd name="connsiteY80" fmla="*/ 602275 w 602487"/>
              <a:gd name="connsiteX81" fmla="*/ 602275 w 602487"/>
              <a:gd name="connsiteY81" fmla="*/ 602275 w 602487"/>
              <a:gd name="connsiteX82" fmla="*/ 602275 w 602487"/>
              <a:gd name="connsiteY82" fmla="*/ 602275 w 602487"/>
              <a:gd name="connsiteX83" fmla="*/ 602275 w 602487"/>
              <a:gd name="connsiteY83" fmla="*/ 602275 w 602487"/>
              <a:gd name="connsiteX84" fmla="*/ 602275 w 602487"/>
              <a:gd name="connsiteY84" fmla="*/ 602275 w 602487"/>
              <a:gd name="connsiteX85" fmla="*/ 602275 w 602487"/>
              <a:gd name="connsiteY85" fmla="*/ 602275 w 602487"/>
              <a:gd name="connsiteX86" fmla="*/ 602275 w 602487"/>
              <a:gd name="connsiteY86" fmla="*/ 602275 w 602487"/>
              <a:gd name="connsiteX87" fmla="*/ 602275 w 602487"/>
              <a:gd name="connsiteY87" fmla="*/ 602275 w 602487"/>
              <a:gd name="connsiteX88" fmla="*/ 602275 w 602487"/>
              <a:gd name="connsiteY88" fmla="*/ 602275 w 602487"/>
              <a:gd name="connsiteX89" fmla="*/ 602275 w 602487"/>
              <a:gd name="connsiteY89" fmla="*/ 602275 w 602487"/>
              <a:gd name="connsiteX90" fmla="*/ 602275 w 602487"/>
              <a:gd name="connsiteY90" fmla="*/ 602275 w 602487"/>
              <a:gd name="connsiteX91" fmla="*/ 602275 w 602487"/>
              <a:gd name="connsiteY91" fmla="*/ 602275 w 602487"/>
              <a:gd name="connsiteX92" fmla="*/ 602275 w 602487"/>
              <a:gd name="connsiteY92" fmla="*/ 602275 w 60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2819" h="602041">
                <a:moveTo>
                  <a:pt x="301042" y="215161"/>
                </a:moveTo>
                <a:cubicBezTo>
                  <a:pt x="281672" y="215161"/>
                  <a:pt x="263109" y="221607"/>
                  <a:pt x="248582" y="232889"/>
                </a:cubicBezTo>
                <a:lnTo>
                  <a:pt x="296199" y="280434"/>
                </a:lnTo>
                <a:cubicBezTo>
                  <a:pt x="297814" y="279628"/>
                  <a:pt x="299428" y="279628"/>
                  <a:pt x="301042" y="279628"/>
                </a:cubicBezTo>
                <a:cubicBezTo>
                  <a:pt x="313148" y="279628"/>
                  <a:pt x="322833" y="289298"/>
                  <a:pt x="322833" y="300580"/>
                </a:cubicBezTo>
                <a:cubicBezTo>
                  <a:pt x="322833" y="312668"/>
                  <a:pt x="313148" y="322338"/>
                  <a:pt x="301042" y="322338"/>
                </a:cubicBezTo>
                <a:cubicBezTo>
                  <a:pt x="289743" y="322338"/>
                  <a:pt x="280058" y="312668"/>
                  <a:pt x="280058" y="300580"/>
                </a:cubicBezTo>
                <a:cubicBezTo>
                  <a:pt x="280058" y="298968"/>
                  <a:pt x="280058" y="297357"/>
                  <a:pt x="280865" y="295745"/>
                </a:cubicBezTo>
                <a:lnTo>
                  <a:pt x="233247" y="248200"/>
                </a:lnTo>
                <a:cubicBezTo>
                  <a:pt x="221948" y="262705"/>
                  <a:pt x="215491" y="281240"/>
                  <a:pt x="215491" y="300580"/>
                </a:cubicBezTo>
                <a:cubicBezTo>
                  <a:pt x="215491" y="348125"/>
                  <a:pt x="254231" y="386805"/>
                  <a:pt x="301042" y="386805"/>
                </a:cubicBezTo>
                <a:cubicBezTo>
                  <a:pt x="348660" y="386805"/>
                  <a:pt x="387400" y="348125"/>
                  <a:pt x="387400" y="300580"/>
                </a:cubicBezTo>
                <a:cubicBezTo>
                  <a:pt x="387400" y="253841"/>
                  <a:pt x="348660" y="215161"/>
                  <a:pt x="301042" y="215161"/>
                </a:cubicBezTo>
                <a:close/>
                <a:moveTo>
                  <a:pt x="301042" y="118459"/>
                </a:moveTo>
                <a:cubicBezTo>
                  <a:pt x="255038" y="118459"/>
                  <a:pt x="212263" y="136188"/>
                  <a:pt x="179979" y="164392"/>
                </a:cubicBezTo>
                <a:lnTo>
                  <a:pt x="233247" y="217578"/>
                </a:lnTo>
                <a:cubicBezTo>
                  <a:pt x="251810" y="202267"/>
                  <a:pt x="275215" y="193403"/>
                  <a:pt x="301042" y="193403"/>
                </a:cubicBezTo>
                <a:cubicBezTo>
                  <a:pt x="360766" y="193403"/>
                  <a:pt x="409191" y="241753"/>
                  <a:pt x="409191" y="300580"/>
                </a:cubicBezTo>
                <a:cubicBezTo>
                  <a:pt x="409191" y="360212"/>
                  <a:pt x="360766" y="408563"/>
                  <a:pt x="301042" y="408563"/>
                </a:cubicBezTo>
                <a:cubicBezTo>
                  <a:pt x="242125" y="408563"/>
                  <a:pt x="193700" y="360212"/>
                  <a:pt x="193700" y="300580"/>
                </a:cubicBezTo>
                <a:cubicBezTo>
                  <a:pt x="193700" y="274793"/>
                  <a:pt x="202578" y="251423"/>
                  <a:pt x="217912" y="232889"/>
                </a:cubicBezTo>
                <a:lnTo>
                  <a:pt x="164645" y="179703"/>
                </a:lnTo>
                <a:cubicBezTo>
                  <a:pt x="136397" y="211937"/>
                  <a:pt x="118641" y="254647"/>
                  <a:pt x="118641" y="300580"/>
                </a:cubicBezTo>
                <a:cubicBezTo>
                  <a:pt x="118641" y="401310"/>
                  <a:pt x="200157" y="483506"/>
                  <a:pt x="301042" y="483506"/>
                </a:cubicBezTo>
                <a:cubicBezTo>
                  <a:pt x="401927" y="483506"/>
                  <a:pt x="484250" y="401310"/>
                  <a:pt x="484250" y="300580"/>
                </a:cubicBezTo>
                <a:cubicBezTo>
                  <a:pt x="484250" y="199849"/>
                  <a:pt x="401927" y="118459"/>
                  <a:pt x="301042" y="118459"/>
                </a:cubicBezTo>
                <a:close/>
                <a:moveTo>
                  <a:pt x="301021" y="0"/>
                </a:moveTo>
                <a:cubicBezTo>
                  <a:pt x="467252" y="0"/>
                  <a:pt x="602819" y="134593"/>
                  <a:pt x="602819" y="300618"/>
                </a:cubicBezTo>
                <a:cubicBezTo>
                  <a:pt x="602819" y="380406"/>
                  <a:pt x="572155" y="452135"/>
                  <a:pt x="521317" y="506134"/>
                </a:cubicBezTo>
                <a:lnTo>
                  <a:pt x="598784" y="583504"/>
                </a:lnTo>
                <a:cubicBezTo>
                  <a:pt x="602819" y="587534"/>
                  <a:pt x="602819" y="594788"/>
                  <a:pt x="597977" y="598817"/>
                </a:cubicBezTo>
                <a:cubicBezTo>
                  <a:pt x="596363" y="600429"/>
                  <a:pt x="593136" y="602041"/>
                  <a:pt x="590715" y="602041"/>
                </a:cubicBezTo>
                <a:cubicBezTo>
                  <a:pt x="588294" y="602041"/>
                  <a:pt x="585066" y="600429"/>
                  <a:pt x="583452" y="598817"/>
                </a:cubicBezTo>
                <a:lnTo>
                  <a:pt x="505985" y="520641"/>
                </a:lnTo>
                <a:cubicBezTo>
                  <a:pt x="452727" y="571415"/>
                  <a:pt x="380102" y="602041"/>
                  <a:pt x="301021" y="602041"/>
                </a:cubicBezTo>
                <a:cubicBezTo>
                  <a:pt x="221940" y="602041"/>
                  <a:pt x="150122" y="571415"/>
                  <a:pt x="96057" y="520641"/>
                </a:cubicBezTo>
                <a:lnTo>
                  <a:pt x="18590" y="598817"/>
                </a:lnTo>
                <a:cubicBezTo>
                  <a:pt x="16169" y="600429"/>
                  <a:pt x="13748" y="602041"/>
                  <a:pt x="10520" y="602041"/>
                </a:cubicBezTo>
                <a:cubicBezTo>
                  <a:pt x="8099" y="602041"/>
                  <a:pt x="5679" y="600429"/>
                  <a:pt x="3258" y="598817"/>
                </a:cubicBezTo>
                <a:cubicBezTo>
                  <a:pt x="-777" y="594788"/>
                  <a:pt x="-777" y="587534"/>
                  <a:pt x="3258" y="583504"/>
                </a:cubicBezTo>
                <a:lnTo>
                  <a:pt x="80725" y="506134"/>
                </a:lnTo>
                <a:cubicBezTo>
                  <a:pt x="30694" y="452135"/>
                  <a:pt x="30" y="379600"/>
                  <a:pt x="30" y="300618"/>
                </a:cubicBezTo>
                <a:cubicBezTo>
                  <a:pt x="30" y="245814"/>
                  <a:pt x="15362" y="191815"/>
                  <a:pt x="43605" y="145070"/>
                </a:cubicBezTo>
                <a:cubicBezTo>
                  <a:pt x="46833" y="139429"/>
                  <a:pt x="53288" y="137817"/>
                  <a:pt x="58130" y="141041"/>
                </a:cubicBezTo>
                <a:cubicBezTo>
                  <a:pt x="63779" y="144264"/>
                  <a:pt x="65393" y="150712"/>
                  <a:pt x="62165" y="156354"/>
                </a:cubicBezTo>
                <a:cubicBezTo>
                  <a:pt x="35536" y="199875"/>
                  <a:pt x="21818" y="249843"/>
                  <a:pt x="21818" y="300618"/>
                </a:cubicBezTo>
                <a:cubicBezTo>
                  <a:pt x="21818" y="454553"/>
                  <a:pt x="146894" y="580281"/>
                  <a:pt x="301021" y="580281"/>
                </a:cubicBezTo>
                <a:cubicBezTo>
                  <a:pt x="455148" y="580281"/>
                  <a:pt x="581031" y="454553"/>
                  <a:pt x="581031" y="300618"/>
                </a:cubicBezTo>
                <a:cubicBezTo>
                  <a:pt x="581031" y="146682"/>
                  <a:pt x="455148" y="21761"/>
                  <a:pt x="301021" y="21761"/>
                </a:cubicBezTo>
                <a:cubicBezTo>
                  <a:pt x="250183" y="21761"/>
                  <a:pt x="200153" y="35462"/>
                  <a:pt x="156578" y="62058"/>
                </a:cubicBezTo>
                <a:cubicBezTo>
                  <a:pt x="150929" y="65282"/>
                  <a:pt x="144473" y="63670"/>
                  <a:pt x="141246" y="58028"/>
                </a:cubicBezTo>
                <a:cubicBezTo>
                  <a:pt x="138018" y="53193"/>
                  <a:pt x="139632" y="46745"/>
                  <a:pt x="145280" y="43521"/>
                </a:cubicBezTo>
                <a:cubicBezTo>
                  <a:pt x="192083" y="15313"/>
                  <a:pt x="246149" y="0"/>
                  <a:pt x="301021" y="0"/>
                </a:cubicBezTo>
                <a:close/>
                <a:moveTo>
                  <a:pt x="54075" y="0"/>
                </a:moveTo>
                <a:cubicBezTo>
                  <a:pt x="59724" y="0"/>
                  <a:pt x="64567" y="4835"/>
                  <a:pt x="64567" y="10476"/>
                </a:cubicBezTo>
                <a:lnTo>
                  <a:pt x="64567" y="49157"/>
                </a:lnTo>
                <a:lnTo>
                  <a:pt x="75059" y="59633"/>
                </a:lnTo>
                <a:lnTo>
                  <a:pt x="75059" y="32234"/>
                </a:lnTo>
                <a:cubicBezTo>
                  <a:pt x="75059" y="26593"/>
                  <a:pt x="79901" y="21758"/>
                  <a:pt x="86358" y="21758"/>
                </a:cubicBezTo>
                <a:cubicBezTo>
                  <a:pt x="92007" y="21758"/>
                  <a:pt x="96850" y="26593"/>
                  <a:pt x="96850" y="32234"/>
                </a:cubicBezTo>
                <a:lnTo>
                  <a:pt x="96850" y="81390"/>
                </a:lnTo>
                <a:lnTo>
                  <a:pt x="107342" y="91866"/>
                </a:lnTo>
                <a:lnTo>
                  <a:pt x="107342" y="64468"/>
                </a:lnTo>
                <a:cubicBezTo>
                  <a:pt x="107342" y="58827"/>
                  <a:pt x="112185" y="53992"/>
                  <a:pt x="118641" y="53992"/>
                </a:cubicBezTo>
                <a:cubicBezTo>
                  <a:pt x="124291" y="53992"/>
                  <a:pt x="129133" y="58827"/>
                  <a:pt x="129133" y="64468"/>
                </a:cubicBezTo>
                <a:lnTo>
                  <a:pt x="129133" y="113624"/>
                </a:lnTo>
                <a:lnTo>
                  <a:pt x="164645" y="149081"/>
                </a:lnTo>
                <a:cubicBezTo>
                  <a:pt x="200964" y="116848"/>
                  <a:pt x="248582" y="96701"/>
                  <a:pt x="301042" y="96701"/>
                </a:cubicBezTo>
                <a:cubicBezTo>
                  <a:pt x="414034" y="96701"/>
                  <a:pt x="506041" y="188568"/>
                  <a:pt x="506041" y="300580"/>
                </a:cubicBezTo>
                <a:cubicBezTo>
                  <a:pt x="506041" y="413398"/>
                  <a:pt x="414034" y="505264"/>
                  <a:pt x="301042" y="505264"/>
                </a:cubicBezTo>
                <a:cubicBezTo>
                  <a:pt x="188857" y="505264"/>
                  <a:pt x="96850" y="413398"/>
                  <a:pt x="96850" y="300580"/>
                </a:cubicBezTo>
                <a:cubicBezTo>
                  <a:pt x="96850" y="248200"/>
                  <a:pt x="117027" y="200655"/>
                  <a:pt x="149310" y="164392"/>
                </a:cubicBezTo>
                <a:lnTo>
                  <a:pt x="113799" y="128935"/>
                </a:lnTo>
                <a:lnTo>
                  <a:pt x="64567" y="128935"/>
                </a:lnTo>
                <a:cubicBezTo>
                  <a:pt x="58917" y="128935"/>
                  <a:pt x="54075" y="124100"/>
                  <a:pt x="54075" y="118459"/>
                </a:cubicBezTo>
                <a:cubicBezTo>
                  <a:pt x="54075" y="112013"/>
                  <a:pt x="58917" y="107177"/>
                  <a:pt x="64567" y="107177"/>
                </a:cubicBezTo>
                <a:lnTo>
                  <a:pt x="92007" y="107177"/>
                </a:lnTo>
                <a:lnTo>
                  <a:pt x="81515" y="96701"/>
                </a:lnTo>
                <a:lnTo>
                  <a:pt x="32283" y="96701"/>
                </a:lnTo>
                <a:cubicBezTo>
                  <a:pt x="26634" y="96701"/>
                  <a:pt x="21791" y="91866"/>
                  <a:pt x="21791" y="86226"/>
                </a:cubicBezTo>
                <a:cubicBezTo>
                  <a:pt x="21791" y="79779"/>
                  <a:pt x="26634" y="74944"/>
                  <a:pt x="32283" y="74944"/>
                </a:cubicBezTo>
                <a:lnTo>
                  <a:pt x="59724" y="74944"/>
                </a:lnTo>
                <a:lnTo>
                  <a:pt x="49232" y="64468"/>
                </a:lnTo>
                <a:lnTo>
                  <a:pt x="10492" y="64468"/>
                </a:lnTo>
                <a:cubicBezTo>
                  <a:pt x="4842" y="64468"/>
                  <a:pt x="0" y="59633"/>
                  <a:pt x="0" y="53992"/>
                </a:cubicBezTo>
                <a:cubicBezTo>
                  <a:pt x="0" y="47545"/>
                  <a:pt x="4842" y="42710"/>
                  <a:pt x="10492" y="42710"/>
                </a:cubicBezTo>
                <a:lnTo>
                  <a:pt x="27441" y="42710"/>
                </a:lnTo>
                <a:lnTo>
                  <a:pt x="13720" y="29011"/>
                </a:lnTo>
                <a:cubicBezTo>
                  <a:pt x="9685" y="24981"/>
                  <a:pt x="9685" y="17729"/>
                  <a:pt x="13720" y="13700"/>
                </a:cubicBezTo>
                <a:cubicBezTo>
                  <a:pt x="17756" y="9670"/>
                  <a:pt x="25020" y="9670"/>
                  <a:pt x="29055" y="13700"/>
                </a:cubicBezTo>
                <a:lnTo>
                  <a:pt x="42775" y="27399"/>
                </a:lnTo>
                <a:lnTo>
                  <a:pt x="42775" y="10476"/>
                </a:lnTo>
                <a:cubicBezTo>
                  <a:pt x="42775" y="4835"/>
                  <a:pt x="47618" y="0"/>
                  <a:pt x="54075" y="0"/>
                </a:cubicBezTo>
                <a:close/>
              </a:path>
            </a:pathLst>
          </a:custGeom>
          <a:gradFill>
            <a:gsLst>
              <a:gs pos="1000">
                <a:srgbClr val="0071C1"/>
              </a:gs>
              <a:gs pos="100000">
                <a:srgbClr val="008A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pen_175390"/>
          <p:cNvSpPr/>
          <p:nvPr/>
        </p:nvSpPr>
        <p:spPr>
          <a:xfrm>
            <a:off x="5975278" y="5140507"/>
            <a:ext cx="340973" cy="340973"/>
          </a:xfrm>
          <a:custGeom>
            <a:avLst/>
            <a:gdLst>
              <a:gd name="T0" fmla="*/ 800 w 11200"/>
              <a:gd name="T1" fmla="*/ 10400 h 11200"/>
              <a:gd name="T2" fmla="*/ 11000 w 11200"/>
              <a:gd name="T3" fmla="*/ 10400 h 11200"/>
              <a:gd name="T4" fmla="*/ 11200 w 11200"/>
              <a:gd name="T5" fmla="*/ 10600 h 11200"/>
              <a:gd name="T6" fmla="*/ 11200 w 11200"/>
              <a:gd name="T7" fmla="*/ 11000 h 11200"/>
              <a:gd name="T8" fmla="*/ 11000 w 11200"/>
              <a:gd name="T9" fmla="*/ 11200 h 11200"/>
              <a:gd name="T10" fmla="*/ 200 w 11200"/>
              <a:gd name="T11" fmla="*/ 11200 h 11200"/>
              <a:gd name="T12" fmla="*/ 0 w 11200"/>
              <a:gd name="T13" fmla="*/ 11000 h 11200"/>
              <a:gd name="T14" fmla="*/ 0 w 11200"/>
              <a:gd name="T15" fmla="*/ 200 h 11200"/>
              <a:gd name="T16" fmla="*/ 200 w 11200"/>
              <a:gd name="T17" fmla="*/ 0 h 11200"/>
              <a:gd name="T18" fmla="*/ 600 w 11200"/>
              <a:gd name="T19" fmla="*/ 0 h 11200"/>
              <a:gd name="T20" fmla="*/ 800 w 11200"/>
              <a:gd name="T21" fmla="*/ 200 h 11200"/>
              <a:gd name="T22" fmla="*/ 800 w 11200"/>
              <a:gd name="T23" fmla="*/ 10400 h 11200"/>
              <a:gd name="T24" fmla="*/ 2000 w 11200"/>
              <a:gd name="T25" fmla="*/ 6338 h 11200"/>
              <a:gd name="T26" fmla="*/ 2600 w 11200"/>
              <a:gd name="T27" fmla="*/ 6338 h 11200"/>
              <a:gd name="T28" fmla="*/ 2800 w 11200"/>
              <a:gd name="T29" fmla="*/ 6538 h 11200"/>
              <a:gd name="T30" fmla="*/ 2800 w 11200"/>
              <a:gd name="T31" fmla="*/ 9288 h 11200"/>
              <a:gd name="T32" fmla="*/ 2600 w 11200"/>
              <a:gd name="T33" fmla="*/ 9488 h 11200"/>
              <a:gd name="T34" fmla="*/ 2000 w 11200"/>
              <a:gd name="T35" fmla="*/ 9488 h 11200"/>
              <a:gd name="T36" fmla="*/ 1800 w 11200"/>
              <a:gd name="T37" fmla="*/ 9288 h 11200"/>
              <a:gd name="T38" fmla="*/ 1800 w 11200"/>
              <a:gd name="T39" fmla="*/ 6538 h 11200"/>
              <a:gd name="T40" fmla="*/ 2000 w 11200"/>
              <a:gd name="T41" fmla="*/ 6338 h 11200"/>
              <a:gd name="T42" fmla="*/ 6500 w 11200"/>
              <a:gd name="T43" fmla="*/ 4938 h 11200"/>
              <a:gd name="T44" fmla="*/ 7100 w 11200"/>
              <a:gd name="T45" fmla="*/ 4938 h 11200"/>
              <a:gd name="T46" fmla="*/ 7300 w 11200"/>
              <a:gd name="T47" fmla="*/ 5138 h 11200"/>
              <a:gd name="T48" fmla="*/ 7300 w 11200"/>
              <a:gd name="T49" fmla="*/ 9288 h 11200"/>
              <a:gd name="T50" fmla="*/ 7100 w 11200"/>
              <a:gd name="T51" fmla="*/ 9488 h 11200"/>
              <a:gd name="T52" fmla="*/ 6500 w 11200"/>
              <a:gd name="T53" fmla="*/ 9488 h 11200"/>
              <a:gd name="T54" fmla="*/ 6300 w 11200"/>
              <a:gd name="T55" fmla="*/ 9288 h 11200"/>
              <a:gd name="T56" fmla="*/ 6300 w 11200"/>
              <a:gd name="T57" fmla="*/ 5138 h 11200"/>
              <a:gd name="T58" fmla="*/ 6500 w 11200"/>
              <a:gd name="T59" fmla="*/ 4938 h 11200"/>
              <a:gd name="T60" fmla="*/ 4250 w 11200"/>
              <a:gd name="T61" fmla="*/ 2300 h 11200"/>
              <a:gd name="T62" fmla="*/ 4850 w 11200"/>
              <a:gd name="T63" fmla="*/ 2300 h 11200"/>
              <a:gd name="T64" fmla="*/ 5050 w 11200"/>
              <a:gd name="T65" fmla="*/ 2500 h 11200"/>
              <a:gd name="T66" fmla="*/ 5050 w 11200"/>
              <a:gd name="T67" fmla="*/ 9288 h 11200"/>
              <a:gd name="T68" fmla="*/ 4850 w 11200"/>
              <a:gd name="T69" fmla="*/ 9488 h 11200"/>
              <a:gd name="T70" fmla="*/ 4250 w 11200"/>
              <a:gd name="T71" fmla="*/ 9488 h 11200"/>
              <a:gd name="T72" fmla="*/ 4050 w 11200"/>
              <a:gd name="T73" fmla="*/ 9288 h 11200"/>
              <a:gd name="T74" fmla="*/ 4050 w 11200"/>
              <a:gd name="T75" fmla="*/ 2500 h 11200"/>
              <a:gd name="T76" fmla="*/ 4250 w 11200"/>
              <a:gd name="T77" fmla="*/ 2300 h 11200"/>
              <a:gd name="T78" fmla="*/ 8750 w 11200"/>
              <a:gd name="T79" fmla="*/ 1063 h 11200"/>
              <a:gd name="T80" fmla="*/ 9350 w 11200"/>
              <a:gd name="T81" fmla="*/ 1063 h 11200"/>
              <a:gd name="T82" fmla="*/ 9550 w 11200"/>
              <a:gd name="T83" fmla="*/ 1263 h 11200"/>
              <a:gd name="T84" fmla="*/ 9550 w 11200"/>
              <a:gd name="T85" fmla="*/ 9288 h 11200"/>
              <a:gd name="T86" fmla="*/ 9350 w 11200"/>
              <a:gd name="T87" fmla="*/ 9488 h 11200"/>
              <a:gd name="T88" fmla="*/ 8750 w 11200"/>
              <a:gd name="T89" fmla="*/ 9488 h 11200"/>
              <a:gd name="T90" fmla="*/ 8550 w 11200"/>
              <a:gd name="T91" fmla="*/ 9288 h 11200"/>
              <a:gd name="T92" fmla="*/ 8550 w 11200"/>
              <a:gd name="T93" fmla="*/ 1263 h 11200"/>
              <a:gd name="T94" fmla="*/ 8750 w 11200"/>
              <a:gd name="T95" fmla="*/ 1063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00" h="11200">
                <a:moveTo>
                  <a:pt x="800" y="10400"/>
                </a:moveTo>
                <a:lnTo>
                  <a:pt x="11000" y="10400"/>
                </a:lnTo>
                <a:cubicBezTo>
                  <a:pt x="11110" y="10400"/>
                  <a:pt x="11200" y="10490"/>
                  <a:pt x="11200" y="10600"/>
                </a:cubicBezTo>
                <a:lnTo>
                  <a:pt x="11200" y="11000"/>
                </a:lnTo>
                <a:cubicBezTo>
                  <a:pt x="11200" y="11110"/>
                  <a:pt x="11110" y="11200"/>
                  <a:pt x="11000" y="11200"/>
                </a:cubicBezTo>
                <a:lnTo>
                  <a:pt x="200" y="11200"/>
                </a:lnTo>
                <a:cubicBezTo>
                  <a:pt x="90" y="11200"/>
                  <a:pt x="0" y="11110"/>
                  <a:pt x="0" y="11000"/>
                </a:cubicBezTo>
                <a:lnTo>
                  <a:pt x="0" y="200"/>
                </a:lnTo>
                <a:cubicBezTo>
                  <a:pt x="0" y="90"/>
                  <a:pt x="90" y="0"/>
                  <a:pt x="200" y="0"/>
                </a:cubicBezTo>
                <a:lnTo>
                  <a:pt x="600" y="0"/>
                </a:lnTo>
                <a:cubicBezTo>
                  <a:pt x="710" y="0"/>
                  <a:pt x="800" y="90"/>
                  <a:pt x="800" y="200"/>
                </a:cubicBezTo>
                <a:lnTo>
                  <a:pt x="800" y="10400"/>
                </a:lnTo>
                <a:close/>
                <a:moveTo>
                  <a:pt x="2000" y="6338"/>
                </a:moveTo>
                <a:lnTo>
                  <a:pt x="2600" y="6338"/>
                </a:lnTo>
                <a:cubicBezTo>
                  <a:pt x="2710" y="6338"/>
                  <a:pt x="2800" y="6427"/>
                  <a:pt x="2800" y="6538"/>
                </a:cubicBezTo>
                <a:lnTo>
                  <a:pt x="2800" y="9288"/>
                </a:lnTo>
                <a:cubicBezTo>
                  <a:pt x="2800" y="9398"/>
                  <a:pt x="2710" y="9488"/>
                  <a:pt x="2600" y="9488"/>
                </a:cubicBezTo>
                <a:lnTo>
                  <a:pt x="2000" y="9488"/>
                </a:lnTo>
                <a:cubicBezTo>
                  <a:pt x="1890" y="9488"/>
                  <a:pt x="1800" y="9398"/>
                  <a:pt x="1800" y="9288"/>
                </a:cubicBezTo>
                <a:lnTo>
                  <a:pt x="1800" y="6538"/>
                </a:lnTo>
                <a:cubicBezTo>
                  <a:pt x="1800" y="6427"/>
                  <a:pt x="1890" y="6338"/>
                  <a:pt x="2000" y="6338"/>
                </a:cubicBezTo>
                <a:close/>
                <a:moveTo>
                  <a:pt x="6500" y="4938"/>
                </a:moveTo>
                <a:lnTo>
                  <a:pt x="7100" y="4938"/>
                </a:lnTo>
                <a:cubicBezTo>
                  <a:pt x="7210" y="4938"/>
                  <a:pt x="7300" y="5027"/>
                  <a:pt x="7300" y="5138"/>
                </a:cubicBezTo>
                <a:lnTo>
                  <a:pt x="7300" y="9288"/>
                </a:lnTo>
                <a:cubicBezTo>
                  <a:pt x="7300" y="9398"/>
                  <a:pt x="7210" y="9488"/>
                  <a:pt x="7100" y="9488"/>
                </a:cubicBezTo>
                <a:lnTo>
                  <a:pt x="6500" y="9488"/>
                </a:lnTo>
                <a:cubicBezTo>
                  <a:pt x="6390" y="9488"/>
                  <a:pt x="6300" y="9398"/>
                  <a:pt x="6300" y="9288"/>
                </a:cubicBezTo>
                <a:lnTo>
                  <a:pt x="6300" y="5138"/>
                </a:lnTo>
                <a:cubicBezTo>
                  <a:pt x="6300" y="5027"/>
                  <a:pt x="6390" y="4938"/>
                  <a:pt x="6500" y="4938"/>
                </a:cubicBezTo>
                <a:close/>
                <a:moveTo>
                  <a:pt x="4250" y="2300"/>
                </a:moveTo>
                <a:lnTo>
                  <a:pt x="4850" y="2300"/>
                </a:lnTo>
                <a:cubicBezTo>
                  <a:pt x="4960" y="2300"/>
                  <a:pt x="5050" y="2390"/>
                  <a:pt x="5050" y="2500"/>
                </a:cubicBezTo>
                <a:lnTo>
                  <a:pt x="5050" y="9288"/>
                </a:lnTo>
                <a:cubicBezTo>
                  <a:pt x="5050" y="9398"/>
                  <a:pt x="4960" y="9488"/>
                  <a:pt x="4850" y="9488"/>
                </a:cubicBezTo>
                <a:lnTo>
                  <a:pt x="4250" y="9488"/>
                </a:lnTo>
                <a:cubicBezTo>
                  <a:pt x="4140" y="9488"/>
                  <a:pt x="4050" y="9398"/>
                  <a:pt x="4050" y="9288"/>
                </a:cubicBezTo>
                <a:lnTo>
                  <a:pt x="4050" y="2500"/>
                </a:lnTo>
                <a:cubicBezTo>
                  <a:pt x="4050" y="2390"/>
                  <a:pt x="4140" y="2300"/>
                  <a:pt x="4250" y="2300"/>
                </a:cubicBezTo>
                <a:close/>
                <a:moveTo>
                  <a:pt x="8750" y="1063"/>
                </a:moveTo>
                <a:lnTo>
                  <a:pt x="9350" y="1063"/>
                </a:lnTo>
                <a:cubicBezTo>
                  <a:pt x="9460" y="1063"/>
                  <a:pt x="9550" y="1152"/>
                  <a:pt x="9550" y="1263"/>
                </a:cubicBezTo>
                <a:lnTo>
                  <a:pt x="9550" y="9288"/>
                </a:lnTo>
                <a:cubicBezTo>
                  <a:pt x="9550" y="9398"/>
                  <a:pt x="9460" y="9488"/>
                  <a:pt x="9350" y="9488"/>
                </a:cubicBezTo>
                <a:lnTo>
                  <a:pt x="8750" y="9488"/>
                </a:lnTo>
                <a:cubicBezTo>
                  <a:pt x="8640" y="9488"/>
                  <a:pt x="8550" y="9398"/>
                  <a:pt x="8550" y="9288"/>
                </a:cubicBezTo>
                <a:lnTo>
                  <a:pt x="8550" y="1263"/>
                </a:lnTo>
                <a:cubicBezTo>
                  <a:pt x="8550" y="1152"/>
                  <a:pt x="8640" y="1063"/>
                  <a:pt x="8750" y="1063"/>
                </a:cubicBezTo>
                <a:close/>
              </a:path>
            </a:pathLst>
          </a:custGeom>
          <a:gradFill>
            <a:gsLst>
              <a:gs pos="1000">
                <a:srgbClr val="0071C1"/>
              </a:gs>
              <a:gs pos="100000">
                <a:srgbClr val="008A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矩形: 圆顶角 30"/>
          <p:cNvSpPr/>
          <p:nvPr/>
        </p:nvSpPr>
        <p:spPr>
          <a:xfrm rot="5400000">
            <a:off x="859790" y="377825"/>
            <a:ext cx="634365" cy="2037080"/>
          </a:xfrm>
          <a:prstGeom prst="round2SameRect">
            <a:avLst>
              <a:gd name="adj1" fmla="val 46421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8536" y="1182387"/>
            <a:ext cx="23746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/>
            <a:r>
              <a:rPr lang="en-US" altLang="zh-CN" sz="2200" dirty="0">
                <a:solidFill>
                  <a:schemeClr val="bg1"/>
                </a:solidFill>
              </a:rPr>
              <a:t>  </a:t>
            </a:r>
            <a:r>
              <a:rPr lang="zh-CN" altLang="en-US" sz="2200" dirty="0">
                <a:solidFill>
                  <a:schemeClr val="bg1"/>
                </a:solidFill>
              </a:rPr>
              <a:t>收益模式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圆顶角 30"/>
          <p:cNvSpPr/>
          <p:nvPr/>
        </p:nvSpPr>
        <p:spPr>
          <a:xfrm rot="5400000">
            <a:off x="1287608" y="212397"/>
            <a:ext cx="634287" cy="2722883"/>
          </a:xfrm>
          <a:prstGeom prst="round2SameRect">
            <a:avLst>
              <a:gd name="adj1" fmla="val 46421"/>
              <a:gd name="adj2" fmla="val 0"/>
            </a:avLst>
          </a:prstGeom>
          <a:gradFill>
            <a:gsLst>
              <a:gs pos="16000">
                <a:srgbClr val="008ADC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0160" y="287655"/>
            <a:ext cx="4688840" cy="677571"/>
            <a:chOff x="-10273" y="287858"/>
            <a:chExt cx="3075611" cy="677428"/>
          </a:xfrm>
        </p:grpSpPr>
        <p:sp>
          <p:nvSpPr>
            <p:cNvPr id="3" name="矩形: 圆顶角 2"/>
            <p:cNvSpPr/>
            <p:nvPr/>
          </p:nvSpPr>
          <p:spPr>
            <a:xfrm rot="16200000" flipV="1">
              <a:off x="1188819" y="-911234"/>
              <a:ext cx="677428" cy="307561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6224" y="412845"/>
              <a:ext cx="2374576" cy="460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200">
                  <a:gradFill>
                    <a:gsLst>
                      <a:gs pos="100000">
                        <a:schemeClr val="bg2">
                          <a:lumMod val="2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0" scaled="1"/>
                  </a:gradFill>
                  <a:latin typeface="汉仪旗黑-50简" panose="00020600040101010101" pitchFamily="18" charset="-122"/>
                  <a:ea typeface="汉仪旗黑-50简" panose="00020600040101010101" pitchFamily="18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bg1"/>
                  </a:solidFill>
                  <a:latin typeface="汉仪旗黑-75S" panose="00020600040101010101" pitchFamily="18" charset="-122"/>
                  <a:ea typeface="汉仪旗黑-75S" panose="00020600040101010101" pitchFamily="18" charset="-122"/>
                </a:rPr>
                <a:t>收益及商业模式创新实践</a:t>
              </a:r>
              <a:endParaRPr lang="zh-CN" altLang="en-US" sz="2400" b="1" dirty="0">
                <a:solidFill>
                  <a:schemeClr val="bg1"/>
                </a:solidFill>
                <a:latin typeface="汉仪旗黑-75S" panose="00020600040101010101" pitchFamily="18" charset="-122"/>
                <a:ea typeface="汉仪旗黑-75S" panose="00020600040101010101" pitchFamily="18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591428" y="350949"/>
              <a:ext cx="377787" cy="548524"/>
              <a:chOff x="2652466" y="381772"/>
              <a:chExt cx="444632" cy="645579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652466" y="381772"/>
                <a:ext cx="444632" cy="6455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0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652466" y="499829"/>
                <a:ext cx="422082" cy="433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008AD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  <a:effectLst/>
                    <a:uLnTx/>
                    <a:uFillTx/>
                    <a:latin typeface="汉仪旗黑-75S" panose="00020600040101010101" pitchFamily="18" charset="-122"/>
                    <a:ea typeface="汉仪旗黑-75S" panose="00020600040101010101" pitchFamily="18" charset="-122"/>
                  </a:rPr>
                  <a:t>02 </a:t>
                </a:r>
                <a:endParaRPr lang="zh-CN" altLang="en-US" sz="1000" dirty="0">
                  <a:latin typeface="汉仪旗黑-75S" panose="00020600040101010101" pitchFamily="18" charset="-122"/>
                  <a:ea typeface="汉仪旗黑-75S" panose="00020600040101010101" pitchFamily="18" charset="-122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375706" y="1360822"/>
            <a:ext cx="23746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5400000" scaled="1"/>
                </a:gradFill>
                <a:latin typeface="汉仪旗黑-75S" panose="00020600040101010101" pitchFamily="18" charset="-122"/>
                <a:ea typeface="汉仪旗黑-75S" panose="00020600040101010101" pitchFamily="18" charset="-122"/>
                <a:cs typeface="+mn-ea"/>
              </a:defRPr>
            </a:lvl1pPr>
          </a:lstStyle>
          <a:p>
            <a:pPr algn="l"/>
            <a:r>
              <a:rPr lang="zh-CN" altLang="en-US" sz="2200" dirty="0">
                <a:solidFill>
                  <a:schemeClr val="bg1"/>
                </a:solidFill>
              </a:rPr>
              <a:t>增值服务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456306" y="1420698"/>
            <a:ext cx="362862" cy="362862"/>
            <a:chOff x="2090807" y="5396128"/>
            <a:chExt cx="362862" cy="362862"/>
          </a:xfrm>
        </p:grpSpPr>
        <p:sp>
          <p:nvSpPr>
            <p:cNvPr id="13" name="椭圆 12"/>
            <p:cNvSpPr/>
            <p:nvPr/>
          </p:nvSpPr>
          <p:spPr>
            <a:xfrm>
              <a:off x="2090807" y="5396128"/>
              <a:ext cx="362862" cy="36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sp>
          <p:nvSpPr>
            <p:cNvPr id="14" name="right-arrow-angle_38577"/>
            <p:cNvSpPr/>
            <p:nvPr/>
          </p:nvSpPr>
          <p:spPr>
            <a:xfrm>
              <a:off x="2232761" y="5490368"/>
              <a:ext cx="111423" cy="169232"/>
            </a:xfrm>
            <a:custGeom>
              <a:avLst/>
              <a:gdLst>
                <a:gd name="T0" fmla="*/ 368 w 3218"/>
                <a:gd name="T1" fmla="*/ 7085 h 7181"/>
                <a:gd name="T2" fmla="*/ 697 w 3218"/>
                <a:gd name="T3" fmla="*/ 7181 h 7181"/>
                <a:gd name="T4" fmla="*/ 1214 w 3218"/>
                <a:gd name="T5" fmla="*/ 6899 h 7181"/>
                <a:gd name="T6" fmla="*/ 3089 w 3218"/>
                <a:gd name="T7" fmla="*/ 3963 h 7181"/>
                <a:gd name="T8" fmla="*/ 3089 w 3218"/>
                <a:gd name="T9" fmla="*/ 3304 h 7181"/>
                <a:gd name="T10" fmla="*/ 1214 w 3218"/>
                <a:gd name="T11" fmla="*/ 369 h 7181"/>
                <a:gd name="T12" fmla="*/ 368 w 3218"/>
                <a:gd name="T13" fmla="*/ 182 h 7181"/>
                <a:gd name="T14" fmla="*/ 182 w 3218"/>
                <a:gd name="T15" fmla="*/ 1028 h 7181"/>
                <a:gd name="T16" fmla="*/ 1847 w 3218"/>
                <a:gd name="T17" fmla="*/ 3634 h 7181"/>
                <a:gd name="T18" fmla="*/ 182 w 3218"/>
                <a:gd name="T19" fmla="*/ 6240 h 7181"/>
                <a:gd name="T20" fmla="*/ 368 w 3218"/>
                <a:gd name="T21" fmla="*/ 7085 h 7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8" h="7181">
                  <a:moveTo>
                    <a:pt x="368" y="7085"/>
                  </a:moveTo>
                  <a:cubicBezTo>
                    <a:pt x="471" y="7150"/>
                    <a:pt x="585" y="7181"/>
                    <a:pt x="697" y="7181"/>
                  </a:cubicBezTo>
                  <a:cubicBezTo>
                    <a:pt x="899" y="7181"/>
                    <a:pt x="1097" y="7082"/>
                    <a:pt x="1214" y="6899"/>
                  </a:cubicBezTo>
                  <a:lnTo>
                    <a:pt x="3089" y="3963"/>
                  </a:lnTo>
                  <a:cubicBezTo>
                    <a:pt x="3218" y="3762"/>
                    <a:pt x="3218" y="3505"/>
                    <a:pt x="3089" y="3304"/>
                  </a:cubicBezTo>
                  <a:lnTo>
                    <a:pt x="1214" y="369"/>
                  </a:lnTo>
                  <a:cubicBezTo>
                    <a:pt x="1032" y="84"/>
                    <a:pt x="653" y="0"/>
                    <a:pt x="368" y="182"/>
                  </a:cubicBezTo>
                  <a:cubicBezTo>
                    <a:pt x="84" y="364"/>
                    <a:pt x="0" y="743"/>
                    <a:pt x="182" y="1028"/>
                  </a:cubicBezTo>
                  <a:lnTo>
                    <a:pt x="1847" y="3634"/>
                  </a:lnTo>
                  <a:lnTo>
                    <a:pt x="182" y="6240"/>
                  </a:lnTo>
                  <a:cubicBezTo>
                    <a:pt x="0" y="6525"/>
                    <a:pt x="84" y="6903"/>
                    <a:pt x="368" y="7085"/>
                  </a:cubicBezTo>
                  <a:close/>
                </a:path>
              </a:pathLst>
            </a:cu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811978" y="1992270"/>
            <a:ext cx="3562598" cy="3562598"/>
            <a:chOff x="4168238" y="1816924"/>
            <a:chExt cx="3737944" cy="3737944"/>
          </a:xfrm>
        </p:grpSpPr>
        <p:sp>
          <p:nvSpPr>
            <p:cNvPr id="15" name="圆: 空心 14"/>
            <p:cNvSpPr/>
            <p:nvPr/>
          </p:nvSpPr>
          <p:spPr>
            <a:xfrm rot="5400000">
              <a:off x="4168238" y="1816924"/>
              <a:ext cx="3737944" cy="3737944"/>
            </a:xfrm>
            <a:prstGeom prst="donut">
              <a:avLst>
                <a:gd name="adj" fmla="val 11498"/>
              </a:avLst>
            </a:prstGeom>
            <a:gradFill>
              <a:gsLst>
                <a:gs pos="16000">
                  <a:srgbClr val="008ADC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90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930" r="22170" b="35714"/>
            <a:stretch>
              <a:fillRect/>
            </a:stretch>
          </p:blipFill>
          <p:spPr>
            <a:xfrm>
              <a:off x="4531202" y="2180699"/>
              <a:ext cx="3012016" cy="3010394"/>
            </a:xfrm>
            <a:prstGeom prst="ellipse">
              <a:avLst/>
            </a:prstGeom>
          </p:spPr>
        </p:pic>
        <p:sp>
          <p:nvSpPr>
            <p:cNvPr id="18" name="椭圆 17"/>
            <p:cNvSpPr/>
            <p:nvPr/>
          </p:nvSpPr>
          <p:spPr>
            <a:xfrm>
              <a:off x="6207887" y="1899882"/>
              <a:ext cx="261612" cy="267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5000" sy="105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419170" y="2776678"/>
              <a:ext cx="261612" cy="267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5000" sy="105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419170" y="4316516"/>
              <a:ext cx="261612" cy="267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5000" sy="105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207887" y="5217059"/>
              <a:ext cx="261612" cy="2673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sx="105000" sy="105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空心弧 33"/>
          <p:cNvSpPr/>
          <p:nvPr/>
        </p:nvSpPr>
        <p:spPr>
          <a:xfrm>
            <a:off x="3614944" y="1698171"/>
            <a:ext cx="4127767" cy="4127767"/>
          </a:xfrm>
          <a:prstGeom prst="blockArc">
            <a:avLst>
              <a:gd name="adj1" fmla="val 16296635"/>
              <a:gd name="adj2" fmla="val 5503400"/>
              <a:gd name="adj3" fmla="val 386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b="63225"/>
          <a:stretch>
            <a:fillRect/>
          </a:stretch>
        </p:blipFill>
        <p:spPr>
          <a:xfrm>
            <a:off x="939165" y="2042795"/>
            <a:ext cx="1880235" cy="7531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66380"/>
          <a:stretch>
            <a:fillRect/>
          </a:stretch>
        </p:blipFill>
        <p:spPr>
          <a:xfrm>
            <a:off x="782320" y="4273550"/>
            <a:ext cx="1816100" cy="6235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b="67612"/>
          <a:stretch>
            <a:fillRect/>
          </a:stretch>
        </p:blipFill>
        <p:spPr>
          <a:xfrm>
            <a:off x="8121650" y="2071370"/>
            <a:ext cx="2069465" cy="6165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b="59233"/>
          <a:stretch>
            <a:fillRect/>
          </a:stretch>
        </p:blipFill>
        <p:spPr>
          <a:xfrm>
            <a:off x="8030210" y="4124325"/>
            <a:ext cx="1983105" cy="70929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474710" y="4762500"/>
            <a:ext cx="1482725" cy="212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>
                <a:latin typeface="黑体" panose="02010609060101010101" charset="-122"/>
                <a:ea typeface="黑体" panose="02010609060101010101" charset="-122"/>
              </a:rPr>
              <a:t>绿电、碳权服务</a:t>
            </a:r>
            <a:endParaRPr lang="zh-CN" altLang="en-US" sz="1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74355" y="5126355"/>
            <a:ext cx="2710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latin typeface="仿宋" panose="02010609060101010101" charset="-122"/>
                <a:ea typeface="仿宋" panose="02010609060101010101" charset="-122"/>
              </a:rPr>
              <a:t>绿色用电服务、碳权管理、碳市场交易服务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30210" y="3060700"/>
            <a:ext cx="3048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新能源投资、开发、建设、运营；“光、储、充”一体化开发、投资建设、运营；物联网技术等咨询开发服务。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6290" y="3181350"/>
            <a:ext cx="2268855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电力工程设计施工运行维护试验；企业智能用电管理、功率因数提升改造、节能技术、能耗在线监测建设。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99770" y="5233035"/>
            <a:ext cx="2268220" cy="1236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计算机软件开发；网络安全服务；网络安全设备设计、研发、制造；态势感知建设；等保测评。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137920" y="4833620"/>
            <a:ext cx="1482725" cy="212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>
                <a:latin typeface="黑体" panose="02010609060101010101" charset="-122"/>
                <a:ea typeface="黑体" panose="02010609060101010101" charset="-122"/>
              </a:rPr>
              <a:t>网络安全服务</a:t>
            </a:r>
            <a:endParaRPr lang="zh-CN" altLang="en-US" sz="1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15695" y="2768600"/>
            <a:ext cx="152463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>
                <a:latin typeface="黑体" panose="02010609060101010101" charset="-122"/>
                <a:ea typeface="黑体" panose="02010609060101010101" charset="-122"/>
              </a:rPr>
              <a:t>综合能源管理业务</a:t>
            </a:r>
            <a:endParaRPr lang="zh-CN" altLang="en-US" sz="1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36965" y="2767965"/>
            <a:ext cx="1482725" cy="212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>
                <a:latin typeface="黑体" panose="02010609060101010101" charset="-122"/>
                <a:ea typeface="黑体" panose="02010609060101010101" charset="-122"/>
              </a:rPr>
              <a:t>新能源业务</a:t>
            </a:r>
            <a:endParaRPr lang="zh-CN" altLang="en-US" sz="1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ISLIDE.ICON" val="#133169;"/>
</p:tagLst>
</file>

<file path=ppt/tags/tag2.xml><?xml version="1.0" encoding="utf-8"?>
<p:tagLst xmlns:p="http://schemas.openxmlformats.org/presentationml/2006/main">
  <p:tag name="ISLIDE.ICON" val="#30771;"/>
</p:tagLst>
</file>

<file path=ppt/tags/tag3.xml><?xml version="1.0" encoding="utf-8"?>
<p:tagLst xmlns:p="http://schemas.openxmlformats.org/presentationml/2006/main">
  <p:tag name="ISLIDE.ICON" val="#113630;"/>
</p:tagLst>
</file>

<file path=ppt/tags/tag4.xml><?xml version="1.0" encoding="utf-8"?>
<p:tagLst xmlns:p="http://schemas.openxmlformats.org/presentationml/2006/main">
  <p:tag name="ISLIDE.ICON" val="#94348;"/>
</p:tagLst>
</file>

<file path=ppt/tags/tag5.xml><?xml version="1.0" encoding="utf-8"?>
<p:tagLst xmlns:p="http://schemas.openxmlformats.org/presentationml/2006/main">
  <p:tag name="KSO_WPP_MARK_KEY" val="26137804-b1ac-4901-b78f-9352621d6bf1"/>
  <p:tag name="COMMONDATA" val="eyJjb3VudCI6MTEsImhkaWQiOiI0YWVlMjEzM2UxM2E4M2NjYzNlNDllOTEyM2Q1ODI3ZCIsInVzZXJDb3VudCI6MTF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3023</Words>
  <Application>WPS 演示</Application>
  <PresentationFormat>宽屏</PresentationFormat>
  <Paragraphs>344</Paragraphs>
  <Slides>22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51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75" baseType="lpstr">
      <vt:lpstr>Arial</vt:lpstr>
      <vt:lpstr>宋体</vt:lpstr>
      <vt:lpstr>Wingdings</vt:lpstr>
      <vt:lpstr>汉仪旗黑-75S</vt:lpstr>
      <vt:lpstr>黑体</vt:lpstr>
      <vt:lpstr>汉仪旗黑-50简</vt:lpstr>
      <vt:lpstr>汉仪旗黑X1-95简</vt:lpstr>
      <vt:lpstr>等线</vt:lpstr>
      <vt:lpstr>微软雅黑</vt:lpstr>
      <vt:lpstr>Arial Unicode MS</vt:lpstr>
      <vt:lpstr>等线 Light</vt:lpstr>
      <vt:lpstr>Calibri</vt:lpstr>
      <vt:lpstr>Helvetica Neue Light</vt:lpstr>
      <vt:lpstr>Microsoft YaHei Bold</vt:lpstr>
      <vt:lpstr>思源黑体 CN Bold</vt:lpstr>
      <vt:lpstr>仿宋</vt:lpstr>
      <vt:lpstr>华文中宋</vt:lpstr>
      <vt:lpstr>华文宋体</vt:lpstr>
      <vt:lpstr>华文仿宋</vt:lpstr>
      <vt:lpstr>华文新魏</vt:lpstr>
      <vt:lpstr>华文彩云</vt:lpstr>
      <vt:lpstr>华文行楷</vt:lpstr>
      <vt:lpstr>微软雅黑 Light</vt:lpstr>
      <vt:lpstr>楷体</vt:lpstr>
      <vt:lpstr>隶书</vt:lpstr>
      <vt:lpstr>华文琥珀</vt:lpstr>
      <vt:lpstr>幼圆</vt:lpstr>
      <vt:lpstr>新宋体</vt:lpstr>
      <vt:lpstr>华文楷体</vt:lpstr>
      <vt:lpstr>方正姚体</vt:lpstr>
      <vt:lpstr>方正小标宋简体</vt:lpstr>
      <vt:lpstr>方正舒体</vt:lpstr>
      <vt:lpstr>Malgun Gothic</vt:lpstr>
      <vt:lpstr>Malgun Gothic Semilight</vt:lpstr>
      <vt:lpstr>Microsoft JhengHei UI</vt:lpstr>
      <vt:lpstr>Microsoft YaHei UI Light</vt:lpstr>
      <vt:lpstr>MS PGothic</vt:lpstr>
      <vt:lpstr>MingLiU_HKSCS-ExtB</vt:lpstr>
      <vt:lpstr>MingLiU-ExtB</vt:lpstr>
      <vt:lpstr>MS Gothic</vt:lpstr>
      <vt:lpstr>SimSun-ExtB</vt:lpstr>
      <vt:lpstr>Yu Gothic</vt:lpstr>
      <vt:lpstr>Yu Gothic Light</vt:lpstr>
      <vt:lpstr>Yu Gothic UI</vt:lpstr>
      <vt:lpstr>Yu Gothic UI Light</vt:lpstr>
      <vt:lpstr>Yu Gothic UI Semibold</vt:lpstr>
      <vt:lpstr>Yu Gothic UI Semilight</vt:lpstr>
      <vt:lpstr>华文细黑</vt:lpstr>
      <vt:lpstr>汉仪文黑-55简</vt:lpstr>
      <vt:lpstr>汉仪雅酷黑简</vt:lpstr>
      <vt:lpstr>叶根友毛笔行书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 庆霞</dc:creator>
  <cp:lastModifiedBy>Lee</cp:lastModifiedBy>
  <cp:revision>24</cp:revision>
  <dcterms:created xsi:type="dcterms:W3CDTF">2021-11-08T07:55:00Z</dcterms:created>
  <dcterms:modified xsi:type="dcterms:W3CDTF">2022-11-24T08:54:32Z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TemplateUUID">
    <vt:lpwstr>v1.0_mb_uQylth6VIjwV9Ns+bq5IIw==</vt:lpwstr>
  </property>
  <property fmtid="{D5CDD505-2E9C-101B-9397-08002B2CF9AE}" pid="4" name="ICV">
    <vt:lpwstr>D1D6944619A74952897B0B01493D1259</vt:lpwstr>
  </property>
</Properties>
</file>